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7"/>
  </p:notesMasterIdLst>
  <p:handoutMasterIdLst>
    <p:handoutMasterId r:id="rId118"/>
  </p:handoutMasterIdLst>
  <p:sldIdLst>
    <p:sldId id="259" r:id="rId2"/>
    <p:sldId id="258" r:id="rId3"/>
    <p:sldId id="397" r:id="rId4"/>
    <p:sldId id="261" r:id="rId5"/>
    <p:sldId id="262" r:id="rId6"/>
    <p:sldId id="260" r:id="rId7"/>
    <p:sldId id="263" r:id="rId8"/>
    <p:sldId id="371" r:id="rId9"/>
    <p:sldId id="372" r:id="rId10"/>
    <p:sldId id="275" r:id="rId11"/>
    <p:sldId id="276" r:id="rId12"/>
    <p:sldId id="281" r:id="rId13"/>
    <p:sldId id="279" r:id="rId14"/>
    <p:sldId id="347" r:id="rId15"/>
    <p:sldId id="337" r:id="rId16"/>
    <p:sldId id="339" r:id="rId17"/>
    <p:sldId id="348" r:id="rId18"/>
    <p:sldId id="345" r:id="rId19"/>
    <p:sldId id="373" r:id="rId20"/>
    <p:sldId id="264" r:id="rId21"/>
    <p:sldId id="273" r:id="rId22"/>
    <p:sldId id="349" r:id="rId23"/>
    <p:sldId id="265" r:id="rId24"/>
    <p:sldId id="266" r:id="rId25"/>
    <p:sldId id="267" r:id="rId26"/>
    <p:sldId id="268" r:id="rId27"/>
    <p:sldId id="269" r:id="rId28"/>
    <p:sldId id="274" r:id="rId29"/>
    <p:sldId id="448" r:id="rId30"/>
    <p:sldId id="270" r:id="rId31"/>
    <p:sldId id="284" r:id="rId32"/>
    <p:sldId id="272" r:id="rId33"/>
    <p:sldId id="374" r:id="rId34"/>
    <p:sldId id="392" r:id="rId35"/>
    <p:sldId id="286" r:id="rId36"/>
    <p:sldId id="288" r:id="rId37"/>
    <p:sldId id="398" r:id="rId38"/>
    <p:sldId id="399" r:id="rId39"/>
    <p:sldId id="400" r:id="rId40"/>
    <p:sldId id="402" r:id="rId41"/>
    <p:sldId id="401" r:id="rId42"/>
    <p:sldId id="403" r:id="rId43"/>
    <p:sldId id="404" r:id="rId44"/>
    <p:sldId id="405" r:id="rId45"/>
    <p:sldId id="406" r:id="rId46"/>
    <p:sldId id="407" r:id="rId47"/>
    <p:sldId id="408" r:id="rId48"/>
    <p:sldId id="409" r:id="rId49"/>
    <p:sldId id="410" r:id="rId50"/>
    <p:sldId id="411" r:id="rId51"/>
    <p:sldId id="413" r:id="rId52"/>
    <p:sldId id="412" r:id="rId53"/>
    <p:sldId id="414" r:id="rId54"/>
    <p:sldId id="419" r:id="rId55"/>
    <p:sldId id="416" r:id="rId56"/>
    <p:sldId id="417" r:id="rId57"/>
    <p:sldId id="418"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3" r:id="rId71"/>
    <p:sldId id="432" r:id="rId72"/>
    <p:sldId id="434" r:id="rId73"/>
    <p:sldId id="435" r:id="rId74"/>
    <p:sldId id="449" r:id="rId75"/>
    <p:sldId id="450" r:id="rId76"/>
    <p:sldId id="451" r:id="rId77"/>
    <p:sldId id="452" r:id="rId78"/>
    <p:sldId id="436" r:id="rId79"/>
    <p:sldId id="438" r:id="rId80"/>
    <p:sldId id="439" r:id="rId81"/>
    <p:sldId id="437" r:id="rId82"/>
    <p:sldId id="440" r:id="rId83"/>
    <p:sldId id="441" r:id="rId84"/>
    <p:sldId id="442" r:id="rId85"/>
    <p:sldId id="443" r:id="rId86"/>
    <p:sldId id="444" r:id="rId87"/>
    <p:sldId id="445" r:id="rId88"/>
    <p:sldId id="446" r:id="rId89"/>
    <p:sldId id="447" r:id="rId90"/>
    <p:sldId id="453" r:id="rId91"/>
    <p:sldId id="375" r:id="rId92"/>
    <p:sldId id="393" r:id="rId93"/>
    <p:sldId id="350" r:id="rId94"/>
    <p:sldId id="287" r:id="rId95"/>
    <p:sldId id="292" r:id="rId96"/>
    <p:sldId id="376" r:id="rId97"/>
    <p:sldId id="394" r:id="rId98"/>
    <p:sldId id="291" r:id="rId99"/>
    <p:sldId id="293" r:id="rId100"/>
    <p:sldId id="384" r:id="rId101"/>
    <p:sldId id="390" r:id="rId102"/>
    <p:sldId id="379" r:id="rId103"/>
    <p:sldId id="294" r:id="rId104"/>
    <p:sldId id="395" r:id="rId105"/>
    <p:sldId id="377" r:id="rId106"/>
    <p:sldId id="295" r:id="rId107"/>
    <p:sldId id="296" r:id="rId108"/>
    <p:sldId id="380" r:id="rId109"/>
    <p:sldId id="383" r:id="rId110"/>
    <p:sldId id="370" r:id="rId111"/>
    <p:sldId id="363" r:id="rId112"/>
    <p:sldId id="362" r:id="rId113"/>
    <p:sldId id="361" r:id="rId114"/>
    <p:sldId id="351" r:id="rId115"/>
    <p:sldId id="366" r:id="rId1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FFFF66"/>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8" autoAdjust="0"/>
    <p:restoredTop sz="94667" autoAdjust="0"/>
  </p:normalViewPr>
  <p:slideViewPr>
    <p:cSldViewPr>
      <p:cViewPr varScale="1">
        <p:scale>
          <a:sx n="75" d="100"/>
          <a:sy n="75" d="100"/>
        </p:scale>
        <p:origin x="-708" y="-84"/>
      </p:cViewPr>
      <p:guideLst>
        <p:guide orient="horz" pos="2160"/>
        <p:guide pos="2880"/>
      </p:guideLst>
    </p:cSldViewPr>
  </p:slideViewPr>
  <p:outlineViewPr>
    <p:cViewPr>
      <p:scale>
        <a:sx n="33" d="100"/>
        <a:sy n="33" d="100"/>
      </p:scale>
      <p:origin x="0" y="455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FC5E77-59EC-4CFC-861E-384401E07F66}" type="datetimeFigureOut">
              <a:rPr lang="en-ZA" smtClean="0"/>
              <a:pPr/>
              <a:t>2011/11/17</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6452F5B-F427-42F9-84DA-F942198CF43F}"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0E35B98-AF14-4363-A94E-DA6827B30269}" type="datetimeFigureOut">
              <a:rPr lang="en-ZA" smtClean="0"/>
              <a:pPr/>
              <a:t>2011/11/17</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5FF793-0D0A-458A-BE0D-76C3AE1FEEF5}"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iaid.nih.gov/news/newsreleases/2009/Pages/P1060.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niaid.nih.gov/news/newsreleases/2010/Pages/P1060OCTANE.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ZA" dirty="0" smtClean="0"/>
              <a:t>Phase II clinical trial, known as IMPAACT P1060, had enrolled 452 children ages 2 to 35 months in seven countries: India, Malawi, South Africa, Tanzania, Uganda, Zambia and Zimbabwe. The International Maternal </a:t>
            </a:r>
            <a:r>
              <a:rPr lang="en-ZA" dirty="0" err="1" smtClean="0"/>
              <a:t>Pediatric</a:t>
            </a:r>
            <a:r>
              <a:rPr lang="en-ZA" dirty="0" smtClean="0"/>
              <a:t> Adolescent AIDS Clinical Trials (IMPAACT) Group has been conducting the study since November 2006 with funds from the National Institute of Allergy and Infectious Diseases (NIAID) and the </a:t>
            </a:r>
            <a:r>
              <a:rPr lang="en-ZA" i="1" dirty="0" smtClean="0"/>
              <a:t>Eunice Kennedy Shriver</a:t>
            </a:r>
            <a:r>
              <a:rPr lang="en-ZA" dirty="0" smtClean="0"/>
              <a:t> National Institute of Child Health and Human Development, both part of the National Institutes of Health.</a:t>
            </a:r>
          </a:p>
          <a:p>
            <a:pPr>
              <a:defRPr/>
            </a:pPr>
            <a:r>
              <a:rPr lang="en-ZA" dirty="0" smtClean="0"/>
              <a:t>The trial involved two groups of HIV-infected children: 164 who had received single-dose NVP at birth to try to prevent HIV transmission from mother to child (cohort 1) and 287 who had not (cohort 2). The children in each cohort were randomly selected to receive one of two anti-HIV drug regimens: either the NVP-based regimen of NVP + </a:t>
            </a:r>
            <a:r>
              <a:rPr lang="en-ZA" dirty="0" err="1" smtClean="0"/>
              <a:t>lamivudine</a:t>
            </a:r>
            <a:r>
              <a:rPr lang="en-ZA" dirty="0" smtClean="0"/>
              <a:t> (3TC) + zidovudine (AZT), or the LPV/r-based regimen of LPV/r + 3TC+ AZT. </a:t>
            </a:r>
          </a:p>
          <a:p>
            <a:pPr>
              <a:defRPr/>
            </a:pPr>
            <a:r>
              <a:rPr lang="en-ZA" dirty="0" smtClean="0"/>
              <a:t>The purpose of the study was to determine which of these treatment regimens is more effective for HIV-infected children. In 2009, </a:t>
            </a:r>
            <a:r>
              <a:rPr lang="en-ZA" dirty="0" smtClean="0">
                <a:hlinkClick r:id="rId3" action="ppaction://hlinkfile"/>
              </a:rPr>
              <a:t>an interim review of the study data showed</a:t>
            </a:r>
            <a:r>
              <a:rPr lang="en-ZA" dirty="0" smtClean="0"/>
              <a:t> that the LVP/r-based regimen was more effective than the NVP-based regimen in children previously exposed to single-dose nevirapine. As a consequence, cohort 1 was closed to accrual in 2009 and the </a:t>
            </a:r>
            <a:r>
              <a:rPr lang="en-ZA" dirty="0" smtClean="0">
                <a:hlinkClick r:id="rId4" action="ppaction://hlinkfile"/>
              </a:rPr>
              <a:t>initial findings</a:t>
            </a:r>
            <a:r>
              <a:rPr lang="en-ZA" dirty="0" smtClean="0"/>
              <a:t> published in the Oct. 14, 2010 issue of the </a:t>
            </a:r>
            <a:r>
              <a:rPr lang="en-ZA" i="1" dirty="0" smtClean="0"/>
              <a:t>New England Journal of Medicine</a:t>
            </a:r>
            <a:r>
              <a:rPr lang="en-ZA" dirty="0" smtClean="0"/>
              <a:t>. Now the study has determined that the LPV/r-based treatment regimen also is more effective than the NVP-based regimen in children who lack previous exposure to single-dose NVP. </a:t>
            </a:r>
          </a:p>
          <a:p>
            <a:pPr>
              <a:defRPr/>
            </a:pPr>
            <a:r>
              <a:rPr lang="en-ZA" dirty="0" smtClean="0"/>
              <a:t>On October 27, 2010, an independent data and safety monitoring board (DSMB) evaluated the study data for cohort 2 and noted two important findings. First, 40.1 percent of the children taking the NVP-based regimen either had failed to adequately suppress HIV to undetectable levels or had stopped taking their treatment regimen for any reason, including death, by their 24th week in the study. In contrast, only 18.6 percent of the children taking the LPV/r-based regimen had reached either of these outcomes after 24 weeks in the study. </a:t>
            </a:r>
          </a:p>
          <a:p>
            <a:pPr>
              <a:defRPr/>
            </a:pPr>
            <a:r>
              <a:rPr lang="en-ZA" dirty="0" smtClean="0"/>
              <a:t>Second, 28.6 percent of the children in cohort 2 taking the NVP-based regimen either had failed to adequately suppress the virus to undetectable levels or did not survive, while only 12.3 percent of the children in that cohort taking the LPV/r-based regimen either had failed to adequately suppress the virus to undetectable levels or did not survive. </a:t>
            </a:r>
          </a:p>
          <a:p>
            <a:pPr>
              <a:defRPr/>
            </a:pPr>
            <a:r>
              <a:rPr lang="en-ZA" dirty="0" smtClean="0"/>
              <a:t>Phase II clinical trial, known as IMPAACT P1060, had enrolled 452 children ages 2 to 35 months in seven countries: India, Malawi, South Africa, Tanzania, Uganda, Zambia and Zimbabwe. The International Maternal </a:t>
            </a:r>
            <a:r>
              <a:rPr lang="en-ZA" dirty="0" err="1" smtClean="0"/>
              <a:t>Pediatric</a:t>
            </a:r>
            <a:r>
              <a:rPr lang="en-ZA" dirty="0" smtClean="0"/>
              <a:t> Adolescent AIDS Clinical Trials (IMPAACT) Group has been conducting the study since November 2006 with funds from the National Institute of Allergy and Infectious Diseases (NIAID) and the </a:t>
            </a:r>
            <a:r>
              <a:rPr lang="en-ZA" i="1" dirty="0" smtClean="0"/>
              <a:t>Eunice Kennedy Shriver</a:t>
            </a:r>
            <a:r>
              <a:rPr lang="en-ZA" dirty="0" smtClean="0"/>
              <a:t> National Institute of Child Health and Human Development, both part of the National Institutes of Health.</a:t>
            </a:r>
          </a:p>
          <a:p>
            <a:pPr>
              <a:defRPr/>
            </a:pPr>
            <a:r>
              <a:rPr lang="en-ZA" dirty="0" smtClean="0"/>
              <a:t>The trial involved two groups of HIV-infected children: 164 who had received single-dose NVP at birth to try to prevent HIV transmission from mother to child (cohort 1) and 287 who had not (cohort 2). The children in each cohort were randomly selected to receive one of two anti-HIV drug regimens: either the NVP-based regimen of NVP + </a:t>
            </a:r>
            <a:r>
              <a:rPr lang="en-ZA" dirty="0" err="1" smtClean="0"/>
              <a:t>lamivudine</a:t>
            </a:r>
            <a:r>
              <a:rPr lang="en-ZA" dirty="0" smtClean="0"/>
              <a:t> (3TC) + zidovudine (AZT), or the LPV/r-based regimen of LPV/r + 3TC+ AZT. </a:t>
            </a:r>
          </a:p>
          <a:p>
            <a:pPr>
              <a:defRPr/>
            </a:pPr>
            <a:r>
              <a:rPr lang="en-ZA" dirty="0" smtClean="0"/>
              <a:t>The purpose of the study was to determine which of these treatment regimens is more effective for HIV-infected children. In 2009, </a:t>
            </a:r>
            <a:r>
              <a:rPr lang="en-ZA" dirty="0" smtClean="0">
                <a:hlinkClick r:id="rId3" action="ppaction://hlinkfile"/>
              </a:rPr>
              <a:t>an interim review of the study data showed</a:t>
            </a:r>
            <a:r>
              <a:rPr lang="en-ZA" dirty="0" smtClean="0"/>
              <a:t> that the LVP/r-based regimen was more effective than the NVP-based regimen in children previously exposed to single-dose nevirapine. As a consequence, cohort 1 was closed to accrual in 2009 and the </a:t>
            </a:r>
            <a:r>
              <a:rPr lang="en-ZA" dirty="0" smtClean="0">
                <a:hlinkClick r:id="rId4" action="ppaction://hlinkfile"/>
              </a:rPr>
              <a:t>initial findings</a:t>
            </a:r>
            <a:r>
              <a:rPr lang="en-ZA" dirty="0" smtClean="0"/>
              <a:t> published in the Oct. 14, 2010 issue of the </a:t>
            </a:r>
            <a:r>
              <a:rPr lang="en-ZA" i="1" dirty="0" smtClean="0"/>
              <a:t>New England Journal of Medicine</a:t>
            </a:r>
            <a:r>
              <a:rPr lang="en-ZA" dirty="0" smtClean="0"/>
              <a:t>. Now the study has determined that the LPV/r-based treatment regimen also is more effective than the NVP-based regimen in children who lack previous exposure to single-dose NVP. </a:t>
            </a:r>
          </a:p>
          <a:p>
            <a:pPr>
              <a:defRPr/>
            </a:pPr>
            <a:r>
              <a:rPr lang="en-ZA" dirty="0" smtClean="0"/>
              <a:t>On October 27, 2010, an independent data and safety monitoring board (DSMB) evaluated the study data for cohort 2 and noted two important findings. First, 40.1 percent of the children taking the NVP-based regimen either had failed to adequately suppress HIV to undetectable levels or had stopped taking their treatment regimen for any reason, including death, by their 24th week in the study. In contrast, only 18.6 percent of the children taking the LPV/r-based regimen had reached either of these outcomes after 24 weeks in the study. </a:t>
            </a:r>
          </a:p>
          <a:p>
            <a:pPr>
              <a:defRPr/>
            </a:pPr>
            <a:r>
              <a:rPr lang="en-ZA" dirty="0" smtClean="0"/>
              <a:t>Second, 28.6 percent of the children in cohort 2 taking the NVP-based regimen either had failed to adequately suppress the virus to undetectable levels or did not survive, while only 12.3 percent of the children in that cohort taking the LPV/r-based regimen either had failed to adequately suppress the virus to undetectable levels or did not survive. </a:t>
            </a:r>
          </a:p>
          <a:p>
            <a:pPr>
              <a:defRPr/>
            </a:pPr>
            <a:endParaRPr lang="en-ZA" dirty="0"/>
          </a:p>
        </p:txBody>
      </p:sp>
      <p:sp>
        <p:nvSpPr>
          <p:cNvPr id="141316" name="Slide Number Placeholder 3"/>
          <p:cNvSpPr>
            <a:spLocks noGrp="1"/>
          </p:cNvSpPr>
          <p:nvPr>
            <p:ph type="sldNum" sz="quarter" idx="5"/>
          </p:nvPr>
        </p:nvSpPr>
        <p:spPr>
          <a:noFill/>
        </p:spPr>
        <p:txBody>
          <a:bodyPr/>
          <a:lstStyle/>
          <a:p>
            <a:fld id="{BD423106-F539-44F0-8858-7DE9085B188C}" type="slidenum">
              <a:rPr lang="en-GB" smtClean="0"/>
              <a:pPr/>
              <a:t>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6D2869-8B75-47D7-8FD9-EB35BCAF8A00}" type="slidenum">
              <a:rPr lang="en-ZA" smtClean="0"/>
              <a:pPr/>
              <a:t>66</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85800" y="1981200"/>
            <a:ext cx="7772400" cy="4114800"/>
          </a:xfrm>
        </p:spPr>
        <p:txBody>
          <a:bodyPr/>
          <a:lstStyle/>
          <a:p>
            <a:endParaRPr lang="en-Z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64FFCB6-E230-4771-9DFC-C5E2F70D0C14}" type="slidenum">
              <a:rPr lang="en-GB"/>
              <a:pPr/>
              <a:t>‹#›</a:t>
            </a:fld>
            <a:endParaRPr lang="en-GB"/>
          </a:p>
        </p:txBody>
      </p:sp>
    </p:spTree>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58578-5BA4-440F-8625-DC2D6D8BE5C7}" type="datetimeFigureOut">
              <a:rPr lang="en-ZA" smtClean="0"/>
              <a:pPr/>
              <a:t>2011/11/17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C6E0078-1E82-4C04-9CEA-1AA806DE5304}"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alpha val="5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58578-5BA4-440F-8625-DC2D6D8BE5C7}" type="datetimeFigureOut">
              <a:rPr lang="en-ZA" smtClean="0"/>
              <a:pPr/>
              <a:t>2011/11/17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E0078-1E82-4C04-9CEA-1AA806DE5304}"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hyperlink" Target="http://www.hiv-druginteractions.org/" TargetMode="External"/><Relationship Id="rId3" Type="http://schemas.openxmlformats.org/officeDocument/2006/relationships/hyperlink" Target="mailto:leon.levin@righttocare.org" TargetMode="External"/><Relationship Id="rId7" Type="http://schemas.openxmlformats.org/officeDocument/2006/relationships/hyperlink" Target="mailto:leon.levin@54.co.za" TargetMode="External"/><Relationship Id="rId2" Type="http://schemas.openxmlformats.org/officeDocument/2006/relationships/hyperlink" Target="http://www.sahivsoc.org/" TargetMode="External"/><Relationship Id="rId1" Type="http://schemas.openxmlformats.org/officeDocument/2006/relationships/slideLayout" Target="../slideLayouts/slideLayout2.xml"/><Relationship Id="rId6" Type="http://schemas.openxmlformats.org/officeDocument/2006/relationships/hyperlink" Target="http://www.who.int/" TargetMode="External"/><Relationship Id="rId5" Type="http://schemas.openxmlformats.org/officeDocument/2006/relationships/hyperlink" Target="http://www.doh.gov.za/docs/hiv-f.html" TargetMode="External"/><Relationship Id="rId4" Type="http://schemas.openxmlformats.org/officeDocument/2006/relationships/hyperlink" Target="http://www.sajhivmed.org.za/index.php/sajhivm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learneasykids.com/coloring-book-pages/plog-content/images/desktop-images/honey-bee-bees-hive/bee-bees-02.gi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ositivenation.co.uk/issue121/pics/Kivexarealweb(1).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clinicaltrials.gov/ct2/show/NCT01196195?term=lopinavir+AND+children&amp;rank=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lide2"/>
          <p:cNvPicPr>
            <a:picLocks noChangeAspect="1" noChangeArrowheads="1"/>
          </p:cNvPicPr>
          <p:nvPr/>
        </p:nvPicPr>
        <p:blipFill>
          <a:blip r:embed="rId2" cstate="print"/>
          <a:srcRect/>
          <a:stretch>
            <a:fillRect/>
          </a:stretch>
        </p:blipFill>
        <p:spPr bwMode="auto">
          <a:xfrm>
            <a:off x="215900" y="0"/>
            <a:ext cx="8928100" cy="6626225"/>
          </a:xfrm>
          <a:prstGeom prst="rect">
            <a:avLst/>
          </a:prstGeom>
          <a:noFill/>
          <a:ln w="9525">
            <a:noFill/>
            <a:miter lim="800000"/>
            <a:headEnd/>
            <a:tailEnd/>
          </a:ln>
        </p:spPr>
      </p:pic>
      <p:sp>
        <p:nvSpPr>
          <p:cNvPr id="10243" name="Rectangle 3"/>
          <p:cNvSpPr>
            <a:spLocks noChangeArrowheads="1"/>
          </p:cNvSpPr>
          <p:nvPr/>
        </p:nvSpPr>
        <p:spPr bwMode="auto">
          <a:xfrm>
            <a:off x="990600" y="2667000"/>
            <a:ext cx="8382000" cy="1323439"/>
          </a:xfrm>
          <a:prstGeom prst="rect">
            <a:avLst/>
          </a:prstGeom>
          <a:noFill/>
          <a:ln w="9525">
            <a:noFill/>
            <a:miter lim="800000"/>
            <a:headEnd/>
            <a:tailEnd/>
          </a:ln>
        </p:spPr>
        <p:txBody>
          <a:bodyPr wrap="square">
            <a:spAutoFit/>
          </a:bodyPr>
          <a:lstStyle/>
          <a:p>
            <a:r>
              <a:rPr lang="en-US" sz="4400" b="1" dirty="0" err="1" smtClean="0">
                <a:solidFill>
                  <a:srgbClr val="FF0000"/>
                </a:solidFill>
              </a:rPr>
              <a:t>PR</a:t>
            </a:r>
            <a:r>
              <a:rPr lang="en-US" sz="3600" b="1" dirty="0" err="1" smtClean="0">
                <a:solidFill>
                  <a:schemeClr val="accent2"/>
                </a:solidFill>
              </a:rPr>
              <a:t>actical</a:t>
            </a:r>
            <a:r>
              <a:rPr lang="en-US" sz="3600" b="1" dirty="0" smtClean="0">
                <a:solidFill>
                  <a:schemeClr val="accent2"/>
                </a:solidFill>
              </a:rPr>
              <a:t> </a:t>
            </a:r>
            <a:r>
              <a:rPr lang="en-US" sz="4400" b="1" dirty="0" smtClean="0">
                <a:solidFill>
                  <a:srgbClr val="FF0000"/>
                </a:solidFill>
              </a:rPr>
              <a:t>A</a:t>
            </a:r>
            <a:r>
              <a:rPr lang="en-US" sz="3600" b="1" dirty="0" smtClean="0">
                <a:solidFill>
                  <a:schemeClr val="accent2"/>
                </a:solidFill>
              </a:rPr>
              <a:t>ntiretroviral  </a:t>
            </a:r>
            <a:r>
              <a:rPr lang="en-US" sz="4000" b="1" dirty="0" smtClean="0">
                <a:solidFill>
                  <a:srgbClr val="FF0000"/>
                </a:solidFill>
              </a:rPr>
              <a:t>M</a:t>
            </a:r>
            <a:r>
              <a:rPr lang="en-US" sz="3600" b="1" dirty="0" smtClean="0">
                <a:solidFill>
                  <a:schemeClr val="tx2">
                    <a:lumMod val="60000"/>
                    <a:lumOff val="40000"/>
                  </a:schemeClr>
                </a:solidFill>
              </a:rPr>
              <a:t>edications</a:t>
            </a:r>
          </a:p>
          <a:p>
            <a:r>
              <a:rPr lang="en-US" sz="3600" b="1" dirty="0" smtClean="0">
                <a:solidFill>
                  <a:schemeClr val="accent2"/>
                </a:solidFill>
              </a:rPr>
              <a:t> in </a:t>
            </a:r>
            <a:r>
              <a:rPr lang="en-US" sz="3600" b="1" dirty="0" err="1" smtClean="0">
                <a:solidFill>
                  <a:schemeClr val="accent2"/>
                </a:solidFill>
              </a:rPr>
              <a:t>Paediatrics</a:t>
            </a:r>
            <a:endParaRPr lang="en-GB" sz="3600" b="1" dirty="0">
              <a:solidFill>
                <a:schemeClr val="accent2"/>
              </a:solidFill>
            </a:endParaRPr>
          </a:p>
        </p:txBody>
      </p:sp>
      <p:sp>
        <p:nvSpPr>
          <p:cNvPr id="10244" name="Rectangle 5"/>
          <p:cNvSpPr>
            <a:spLocks noChangeArrowheads="1"/>
          </p:cNvSpPr>
          <p:nvPr/>
        </p:nvSpPr>
        <p:spPr bwMode="auto">
          <a:xfrm>
            <a:off x="3276600" y="3933825"/>
            <a:ext cx="3805238" cy="1128713"/>
          </a:xfrm>
          <a:prstGeom prst="rect">
            <a:avLst/>
          </a:prstGeom>
          <a:noFill/>
          <a:ln w="9525">
            <a:noFill/>
            <a:miter lim="800000"/>
            <a:headEnd/>
            <a:tailEnd/>
          </a:ln>
        </p:spPr>
        <p:txBody>
          <a:bodyPr wrap="none">
            <a:spAutoFit/>
          </a:bodyPr>
          <a:lstStyle/>
          <a:p>
            <a:r>
              <a:rPr lang="en-US" sz="2800" dirty="0">
                <a:solidFill>
                  <a:srgbClr val="000000"/>
                </a:solidFill>
              </a:rPr>
              <a:t>Dr Leon J. Levin</a:t>
            </a:r>
          </a:p>
          <a:p>
            <a:r>
              <a:rPr lang="en-US" sz="2000" dirty="0">
                <a:solidFill>
                  <a:srgbClr val="000000"/>
                </a:solidFill>
              </a:rPr>
              <a:t>Head - </a:t>
            </a:r>
            <a:r>
              <a:rPr lang="en-US" sz="2000" dirty="0" err="1">
                <a:solidFill>
                  <a:srgbClr val="000000"/>
                </a:solidFill>
              </a:rPr>
              <a:t>Paediatric</a:t>
            </a:r>
            <a:r>
              <a:rPr lang="en-US" sz="2000" dirty="0">
                <a:solidFill>
                  <a:srgbClr val="000000"/>
                </a:solidFill>
              </a:rPr>
              <a:t> HIV </a:t>
            </a:r>
            <a:r>
              <a:rPr lang="en-US" sz="2000" dirty="0" err="1">
                <a:solidFill>
                  <a:srgbClr val="000000"/>
                </a:solidFill>
              </a:rPr>
              <a:t>Programmes</a:t>
            </a:r>
            <a:endParaRPr lang="en-US" sz="2000" dirty="0">
              <a:solidFill>
                <a:srgbClr val="000000"/>
              </a:solidFill>
            </a:endParaRPr>
          </a:p>
          <a:p>
            <a:r>
              <a:rPr lang="en-US" sz="2000" dirty="0">
                <a:solidFill>
                  <a:srgbClr val="000000"/>
                </a:solidFill>
              </a:rPr>
              <a:t>Right to Care</a:t>
            </a:r>
            <a:endParaRPr lang="en-GB" sz="2000" dirty="0">
              <a:solidFill>
                <a:srgbClr val="000000"/>
              </a:solidFill>
            </a:endParaRPr>
          </a:p>
        </p:txBody>
      </p:sp>
      <p:pic>
        <p:nvPicPr>
          <p:cNvPr id="172034" name="Picture 2" descr="http://www.clipart-fr.com/en/data/clipart/baby/bebe_167.gif"/>
          <p:cNvPicPr>
            <a:picLocks noChangeAspect="1" noChangeArrowheads="1"/>
          </p:cNvPicPr>
          <p:nvPr/>
        </p:nvPicPr>
        <p:blipFill>
          <a:blip r:embed="rId3" cstate="print"/>
          <a:srcRect/>
          <a:stretch>
            <a:fillRect/>
          </a:stretch>
        </p:blipFill>
        <p:spPr bwMode="auto">
          <a:xfrm>
            <a:off x="533400" y="3886200"/>
            <a:ext cx="2763774" cy="271653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7544" y="0"/>
            <a:ext cx="8229600" cy="1143000"/>
          </a:xfrm>
        </p:spPr>
        <p:txBody>
          <a:bodyPr/>
          <a:lstStyle/>
          <a:p>
            <a:r>
              <a:rPr lang="en-US" sz="4800" b="1" dirty="0"/>
              <a:t>Lamivudine</a:t>
            </a:r>
          </a:p>
        </p:txBody>
      </p:sp>
      <p:sp>
        <p:nvSpPr>
          <p:cNvPr id="107523" name="Rectangle 3"/>
          <p:cNvSpPr>
            <a:spLocks noGrp="1" noChangeArrowheads="1"/>
          </p:cNvSpPr>
          <p:nvPr>
            <p:ph type="body" idx="1"/>
          </p:nvPr>
        </p:nvSpPr>
        <p:spPr>
          <a:xfrm>
            <a:off x="762000" y="1052736"/>
            <a:ext cx="7772400" cy="5328592"/>
          </a:xfrm>
        </p:spPr>
        <p:txBody>
          <a:bodyPr>
            <a:normAutofit/>
          </a:bodyPr>
          <a:lstStyle/>
          <a:p>
            <a:pPr>
              <a:lnSpc>
                <a:spcPct val="90000"/>
              </a:lnSpc>
              <a:buFontTx/>
              <a:buNone/>
            </a:pPr>
            <a:r>
              <a:rPr lang="en-US" sz="2400" b="1" dirty="0">
                <a:solidFill>
                  <a:srgbClr val="0000FF"/>
                </a:solidFill>
              </a:rPr>
              <a:t>ADVERSE EFFECTS</a:t>
            </a:r>
          </a:p>
          <a:p>
            <a:pPr>
              <a:lnSpc>
                <a:spcPct val="90000"/>
              </a:lnSpc>
              <a:buClr>
                <a:srgbClr val="FF0000"/>
              </a:buClr>
              <a:buFont typeface="Wingdings" pitchFamily="2" charset="2"/>
              <a:buChar char="Ø"/>
            </a:pPr>
            <a:r>
              <a:rPr lang="en-US" sz="2400" b="1" dirty="0">
                <a:solidFill>
                  <a:srgbClr val="336600"/>
                </a:solidFill>
              </a:rPr>
              <a:t>Headache</a:t>
            </a:r>
          </a:p>
          <a:p>
            <a:pPr>
              <a:lnSpc>
                <a:spcPct val="90000"/>
              </a:lnSpc>
              <a:buClr>
                <a:srgbClr val="FF0000"/>
              </a:buClr>
              <a:buFont typeface="Wingdings" pitchFamily="2" charset="2"/>
              <a:buChar char="Ø"/>
            </a:pPr>
            <a:r>
              <a:rPr lang="en-US" sz="2400" b="1" dirty="0">
                <a:solidFill>
                  <a:srgbClr val="336600"/>
                </a:solidFill>
              </a:rPr>
              <a:t>Fatigue</a:t>
            </a:r>
          </a:p>
          <a:p>
            <a:pPr>
              <a:lnSpc>
                <a:spcPct val="90000"/>
              </a:lnSpc>
              <a:buClr>
                <a:srgbClr val="FF0000"/>
              </a:buClr>
              <a:buFont typeface="Wingdings" pitchFamily="2" charset="2"/>
              <a:buChar char="Ø"/>
            </a:pPr>
            <a:r>
              <a:rPr lang="en-US" sz="2400" b="1" dirty="0">
                <a:solidFill>
                  <a:srgbClr val="336600"/>
                </a:solidFill>
              </a:rPr>
              <a:t>Nausea </a:t>
            </a:r>
          </a:p>
          <a:p>
            <a:pPr>
              <a:lnSpc>
                <a:spcPct val="90000"/>
              </a:lnSpc>
              <a:buClr>
                <a:srgbClr val="FF0000"/>
              </a:buClr>
              <a:buFont typeface="Wingdings" pitchFamily="2" charset="2"/>
              <a:buChar char="Ø"/>
            </a:pPr>
            <a:r>
              <a:rPr lang="en-US" sz="2400" b="1" dirty="0" err="1">
                <a:solidFill>
                  <a:srgbClr val="336600"/>
                </a:solidFill>
              </a:rPr>
              <a:t>Diarrhoea</a:t>
            </a:r>
            <a:endParaRPr lang="en-US" sz="2400" b="1" dirty="0">
              <a:solidFill>
                <a:srgbClr val="336600"/>
              </a:solidFill>
            </a:endParaRPr>
          </a:p>
          <a:p>
            <a:pPr>
              <a:lnSpc>
                <a:spcPct val="90000"/>
              </a:lnSpc>
              <a:buClr>
                <a:srgbClr val="FF0000"/>
              </a:buClr>
              <a:buFont typeface="Wingdings" pitchFamily="2" charset="2"/>
              <a:buChar char="Ø"/>
            </a:pPr>
            <a:r>
              <a:rPr lang="en-US" sz="2400" b="1" dirty="0">
                <a:solidFill>
                  <a:srgbClr val="336600"/>
                </a:solidFill>
              </a:rPr>
              <a:t>Skin rash</a:t>
            </a:r>
          </a:p>
          <a:p>
            <a:pPr>
              <a:lnSpc>
                <a:spcPct val="90000"/>
              </a:lnSpc>
              <a:buClr>
                <a:srgbClr val="FF0000"/>
              </a:buClr>
              <a:buFont typeface="Wingdings" pitchFamily="2" charset="2"/>
              <a:buChar char="Ø"/>
            </a:pPr>
            <a:r>
              <a:rPr lang="en-US" sz="2400" b="1" dirty="0">
                <a:solidFill>
                  <a:srgbClr val="336600"/>
                </a:solidFill>
              </a:rPr>
              <a:t>Abdominal Pain</a:t>
            </a:r>
          </a:p>
          <a:p>
            <a:pPr>
              <a:lnSpc>
                <a:spcPct val="90000"/>
              </a:lnSpc>
              <a:buClr>
                <a:srgbClr val="FF0000"/>
              </a:buClr>
              <a:buFont typeface="Wingdings" pitchFamily="2" charset="2"/>
              <a:buChar char="Ø"/>
            </a:pPr>
            <a:r>
              <a:rPr lang="en-US" sz="2400" b="1" dirty="0">
                <a:solidFill>
                  <a:srgbClr val="336600"/>
                </a:solidFill>
              </a:rPr>
              <a:t>Pancreatitis</a:t>
            </a:r>
          </a:p>
          <a:p>
            <a:pPr>
              <a:lnSpc>
                <a:spcPct val="90000"/>
              </a:lnSpc>
              <a:buClr>
                <a:srgbClr val="FF0000"/>
              </a:buClr>
              <a:buFont typeface="Wingdings" pitchFamily="2" charset="2"/>
              <a:buChar char="Ø"/>
            </a:pPr>
            <a:r>
              <a:rPr lang="en-US" sz="2400" b="1" dirty="0">
                <a:solidFill>
                  <a:srgbClr val="336600"/>
                </a:solidFill>
              </a:rPr>
              <a:t>Peripheral neuropathy</a:t>
            </a:r>
          </a:p>
          <a:p>
            <a:pPr>
              <a:lnSpc>
                <a:spcPct val="90000"/>
              </a:lnSpc>
              <a:buClr>
                <a:srgbClr val="FF0000"/>
              </a:buClr>
              <a:buFont typeface="Wingdings" pitchFamily="2" charset="2"/>
              <a:buChar char="Ø"/>
            </a:pPr>
            <a:r>
              <a:rPr lang="en-US" sz="2400" b="1" dirty="0" err="1">
                <a:solidFill>
                  <a:srgbClr val="336600"/>
                </a:solidFill>
              </a:rPr>
              <a:t>Neutropaenia</a:t>
            </a:r>
            <a:endParaRPr lang="en-US" sz="2400" b="1" dirty="0">
              <a:solidFill>
                <a:srgbClr val="336600"/>
              </a:solidFill>
            </a:endParaRPr>
          </a:p>
          <a:p>
            <a:pPr>
              <a:lnSpc>
                <a:spcPct val="90000"/>
              </a:lnSpc>
              <a:buClr>
                <a:srgbClr val="FF0000"/>
              </a:buClr>
              <a:buFont typeface="Wingdings" pitchFamily="2" charset="2"/>
              <a:buChar char="Ø"/>
            </a:pPr>
            <a:r>
              <a:rPr lang="en-US" sz="2400" b="1" dirty="0">
                <a:solidFill>
                  <a:srgbClr val="336600"/>
                </a:solidFill>
              </a:rPr>
              <a:t>Elevated Liver enzymes</a:t>
            </a:r>
          </a:p>
          <a:p>
            <a:pPr>
              <a:lnSpc>
                <a:spcPct val="90000"/>
              </a:lnSpc>
              <a:buClr>
                <a:srgbClr val="FF0000"/>
              </a:buClr>
              <a:buFont typeface="Wingdings" pitchFamily="2" charset="2"/>
              <a:buChar char="Ø"/>
            </a:pPr>
            <a:r>
              <a:rPr lang="en-US" sz="2400" b="1" dirty="0">
                <a:solidFill>
                  <a:srgbClr val="336600"/>
                </a:solidFill>
              </a:rPr>
              <a:t>Lactic </a:t>
            </a:r>
            <a:r>
              <a:rPr lang="en-US" sz="2400" b="1" dirty="0" smtClean="0">
                <a:solidFill>
                  <a:srgbClr val="336600"/>
                </a:solidFill>
              </a:rPr>
              <a:t>acidosis</a:t>
            </a:r>
          </a:p>
          <a:p>
            <a:pPr>
              <a:lnSpc>
                <a:spcPct val="90000"/>
              </a:lnSpc>
              <a:buClr>
                <a:srgbClr val="FF0000"/>
              </a:buClr>
              <a:buFont typeface="Wingdings" pitchFamily="2" charset="2"/>
              <a:buChar char="Ø"/>
            </a:pPr>
            <a:r>
              <a:rPr lang="en-US" sz="2400" b="1" dirty="0" smtClean="0">
                <a:solidFill>
                  <a:srgbClr val="336600"/>
                </a:solidFill>
              </a:rPr>
              <a:t>Pure Red Cell </a:t>
            </a:r>
            <a:r>
              <a:rPr lang="en-US" sz="2400" b="1" dirty="0" err="1" smtClean="0">
                <a:solidFill>
                  <a:srgbClr val="336600"/>
                </a:solidFill>
              </a:rPr>
              <a:t>Aplasia</a:t>
            </a:r>
            <a:endParaRPr lang="en-US" sz="2400" b="1" dirty="0">
              <a:solidFill>
                <a:srgbClr val="336600"/>
              </a:solidFill>
            </a:endParaRPr>
          </a:p>
          <a:p>
            <a:pPr>
              <a:lnSpc>
                <a:spcPct val="90000"/>
              </a:lnSpc>
              <a:buClr>
                <a:srgbClr val="FF0000"/>
              </a:buClr>
              <a:buFont typeface="Wingdings" pitchFamily="2" charset="2"/>
              <a:buChar char="Ø"/>
            </a:pPr>
            <a:endParaRPr lang="en-US" sz="2400" b="1" dirty="0">
              <a:solidFill>
                <a:srgbClr val="336600"/>
              </a:solidFill>
            </a:endParaRPr>
          </a:p>
          <a:p>
            <a:pPr>
              <a:lnSpc>
                <a:spcPct val="90000"/>
              </a:lnSpc>
              <a:buFontTx/>
              <a:buNone/>
            </a:pPr>
            <a:endParaRPr lang="en-US" sz="2400" b="1" dirty="0">
              <a:solidFill>
                <a:srgbClr val="0000FF"/>
              </a:solidFill>
            </a:endParaRPr>
          </a:p>
        </p:txBody>
      </p:sp>
      <p:pic>
        <p:nvPicPr>
          <p:cNvPr id="107524" name="Picture 4" descr="TRNWT089"/>
          <p:cNvPicPr>
            <a:picLocks noChangeAspect="1" noChangeArrowheads="1"/>
          </p:cNvPicPr>
          <p:nvPr/>
        </p:nvPicPr>
        <p:blipFill>
          <a:blip r:embed="rId2" cstate="print"/>
          <a:srcRect/>
          <a:stretch>
            <a:fillRect/>
          </a:stretch>
        </p:blipFill>
        <p:spPr bwMode="auto">
          <a:xfrm>
            <a:off x="7391400" y="381000"/>
            <a:ext cx="1212850" cy="1281113"/>
          </a:xfrm>
          <a:prstGeom prst="rect">
            <a:avLst/>
          </a:prstGeom>
          <a:noFill/>
        </p:spPr>
      </p:pic>
      <p:sp>
        <p:nvSpPr>
          <p:cNvPr id="5" name="TextBox 4"/>
          <p:cNvSpPr txBox="1"/>
          <p:nvPr/>
        </p:nvSpPr>
        <p:spPr>
          <a:xfrm rot="18327752">
            <a:off x="-959177" y="2749208"/>
            <a:ext cx="8280920" cy="1200329"/>
          </a:xfrm>
          <a:prstGeom prst="rect">
            <a:avLst/>
          </a:prstGeom>
          <a:noFill/>
        </p:spPr>
        <p:txBody>
          <a:bodyPr wrap="square" rtlCol="0">
            <a:spAutoFit/>
          </a:bodyPr>
          <a:lstStyle/>
          <a:p>
            <a:r>
              <a:rPr lang="en-ZA" sz="7200" b="1" dirty="0" smtClean="0">
                <a:solidFill>
                  <a:srgbClr val="00FF00"/>
                </a:solidFill>
              </a:rPr>
              <a:t>WELL TOLERATED</a:t>
            </a:r>
            <a:endParaRPr lang="en-ZA" sz="7200" b="1" dirty="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smtClean="0">
                <a:solidFill>
                  <a:srgbClr val="0000CC"/>
                </a:solidFill>
              </a:rPr>
              <a:t>Tenofovir</a:t>
            </a:r>
            <a:endParaRPr lang="en-ZA" sz="4800" b="1" dirty="0">
              <a:solidFill>
                <a:srgbClr val="0000CC"/>
              </a:solidFill>
            </a:endParaRPr>
          </a:p>
        </p:txBody>
      </p:sp>
      <p:sp>
        <p:nvSpPr>
          <p:cNvPr id="4" name="Content Placeholder 3"/>
          <p:cNvSpPr>
            <a:spLocks noGrp="1"/>
          </p:cNvSpPr>
          <p:nvPr>
            <p:ph idx="1"/>
          </p:nvPr>
        </p:nvSpPr>
        <p:spPr/>
        <p:txBody>
          <a:bodyPr/>
          <a:lstStyle/>
          <a:p>
            <a:pPr>
              <a:buNone/>
            </a:pPr>
            <a:r>
              <a:rPr lang="en-US" b="1" dirty="0" smtClean="0">
                <a:solidFill>
                  <a:srgbClr val="0000FF"/>
                </a:solidFill>
              </a:rPr>
              <a:t>ADVERSE EFFECTS</a:t>
            </a:r>
          </a:p>
          <a:p>
            <a:pPr>
              <a:buNone/>
            </a:pPr>
            <a:r>
              <a:rPr lang="en-US" sz="2800" dirty="0" err="1" smtClean="0"/>
              <a:t>Osteopaenia</a:t>
            </a:r>
            <a:endParaRPr lang="en-US" sz="2800" dirty="0" smtClean="0"/>
          </a:p>
          <a:p>
            <a:pPr>
              <a:buNone/>
            </a:pPr>
            <a:r>
              <a:rPr lang="en-US" sz="2800" dirty="0" smtClean="0"/>
              <a:t>Renal toxicity</a:t>
            </a:r>
          </a:p>
          <a:p>
            <a:endParaRPr lang="en-ZA"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smtClean="0">
                <a:solidFill>
                  <a:srgbClr val="0000CC"/>
                </a:solidFill>
              </a:rPr>
              <a:t>Tenofovir</a:t>
            </a:r>
            <a:endParaRPr lang="en-ZA" sz="4800" b="1" dirty="0">
              <a:solidFill>
                <a:srgbClr val="0000CC"/>
              </a:solidFill>
            </a:endParaRPr>
          </a:p>
        </p:txBody>
      </p:sp>
      <p:sp>
        <p:nvSpPr>
          <p:cNvPr id="4" name="Content Placeholder 3"/>
          <p:cNvSpPr>
            <a:spLocks noGrp="1"/>
          </p:cNvSpPr>
          <p:nvPr>
            <p:ph idx="1"/>
          </p:nvPr>
        </p:nvSpPr>
        <p:spPr/>
        <p:txBody>
          <a:bodyPr>
            <a:normAutofit lnSpcReduction="10000"/>
          </a:bodyPr>
          <a:lstStyle/>
          <a:p>
            <a:r>
              <a:rPr lang="en-ZA" dirty="0" smtClean="0"/>
              <a:t>FDA USA and WHO advocate using TDF from 12 years and 35kg</a:t>
            </a:r>
          </a:p>
          <a:p>
            <a:pPr marL="342900" lvl="1" indent="-342900">
              <a:buFont typeface="Arial" pitchFamily="34" charset="0"/>
              <a:buChar char="•"/>
            </a:pPr>
            <a:r>
              <a:rPr lang="en-ZA" sz="3200" dirty="0" smtClean="0"/>
              <a:t>USA DHHS guidelines age 12 and </a:t>
            </a:r>
            <a:r>
              <a:rPr lang="en-ZA" sz="3200" u="sng" dirty="0" smtClean="0"/>
              <a:t>&gt;</a:t>
            </a:r>
            <a:r>
              <a:rPr lang="en-ZA" sz="3200" dirty="0" smtClean="0"/>
              <a:t> Tanner stage IV</a:t>
            </a:r>
          </a:p>
          <a:p>
            <a:r>
              <a:rPr lang="en-ZA" dirty="0" smtClean="0"/>
              <a:t>SA package insert- from 18 years</a:t>
            </a:r>
          </a:p>
          <a:p>
            <a:r>
              <a:rPr lang="en-ZA" dirty="0" smtClean="0"/>
              <a:t>Most experts are reluctant to use it routinely in children so young.</a:t>
            </a:r>
          </a:p>
          <a:p>
            <a:r>
              <a:rPr lang="en-ZA" dirty="0" smtClean="0"/>
              <a:t>Best to reserve for patients with resistance or Hep B &gt; 12years or routinely from 18 years</a:t>
            </a:r>
            <a:endParaRPr lang="en-ZA"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NNRTIS</a:t>
            </a:r>
            <a:endParaRPr lang="en-ZA" dirty="0"/>
          </a:p>
        </p:txBody>
      </p:sp>
      <p:sp>
        <p:nvSpPr>
          <p:cNvPr id="3" name="Table Placeholder 2"/>
          <p:cNvSpPr>
            <a:spLocks noGrp="1"/>
          </p:cNvSpPr>
          <p:nvPr>
            <p:ph type="tbl" idx="1"/>
          </p:nvPr>
        </p:nvSpPr>
        <p:spPr/>
      </p:sp>
    </p:spTree>
  </p:cSld>
  <p:clrMapOvr>
    <a:masterClrMapping/>
  </p:clrMapOvr>
  <p:transition spd="med">
    <p:pull dir="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050"/>
          <p:cNvSpPr>
            <a:spLocks noGrp="1" noChangeArrowheads="1"/>
          </p:cNvSpPr>
          <p:nvPr>
            <p:ph type="title"/>
          </p:nvPr>
        </p:nvSpPr>
        <p:spPr>
          <a:xfrm>
            <a:off x="609600" y="0"/>
            <a:ext cx="7772400" cy="1143000"/>
          </a:xfrm>
        </p:spPr>
        <p:txBody>
          <a:bodyPr/>
          <a:lstStyle/>
          <a:p>
            <a:r>
              <a:rPr lang="en-US" b="1"/>
              <a:t>Nevirapine</a:t>
            </a:r>
          </a:p>
        </p:txBody>
      </p:sp>
      <p:sp>
        <p:nvSpPr>
          <p:cNvPr id="146435" name="Rectangle 2051"/>
          <p:cNvSpPr>
            <a:spLocks noGrp="1" noChangeArrowheads="1"/>
          </p:cNvSpPr>
          <p:nvPr>
            <p:ph type="body" idx="1"/>
          </p:nvPr>
        </p:nvSpPr>
        <p:spPr>
          <a:xfrm>
            <a:off x="609600" y="1600200"/>
            <a:ext cx="7772400" cy="4997152"/>
          </a:xfrm>
        </p:spPr>
        <p:txBody>
          <a:bodyPr>
            <a:normAutofit/>
          </a:bodyPr>
          <a:lstStyle/>
          <a:p>
            <a:pPr>
              <a:lnSpc>
                <a:spcPct val="90000"/>
              </a:lnSpc>
            </a:pPr>
            <a:endParaRPr lang="en-US" sz="2900" dirty="0"/>
          </a:p>
        </p:txBody>
      </p:sp>
      <p:pic>
        <p:nvPicPr>
          <p:cNvPr id="146436" name="Picture 2052" descr="TRNGR377"/>
          <p:cNvPicPr>
            <a:picLocks noChangeAspect="1" noChangeArrowheads="1"/>
          </p:cNvPicPr>
          <p:nvPr/>
        </p:nvPicPr>
        <p:blipFill>
          <a:blip r:embed="rId2" cstate="print"/>
          <a:srcRect/>
          <a:stretch>
            <a:fillRect/>
          </a:stretch>
        </p:blipFill>
        <p:spPr bwMode="auto">
          <a:xfrm>
            <a:off x="1547664" y="2564904"/>
            <a:ext cx="5973885" cy="2427476"/>
          </a:xfrm>
          <a:prstGeom prst="rect">
            <a:avLst/>
          </a:prstGeom>
          <a:noFill/>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050"/>
          <p:cNvSpPr>
            <a:spLocks noGrp="1" noChangeArrowheads="1"/>
          </p:cNvSpPr>
          <p:nvPr>
            <p:ph type="title"/>
          </p:nvPr>
        </p:nvSpPr>
        <p:spPr>
          <a:xfrm>
            <a:off x="609600" y="0"/>
            <a:ext cx="7772400" cy="1143000"/>
          </a:xfrm>
        </p:spPr>
        <p:txBody>
          <a:bodyPr/>
          <a:lstStyle/>
          <a:p>
            <a:r>
              <a:rPr lang="en-US" b="1"/>
              <a:t>Nevirapine</a:t>
            </a:r>
          </a:p>
        </p:txBody>
      </p:sp>
      <p:sp>
        <p:nvSpPr>
          <p:cNvPr id="146435" name="Rectangle 2051"/>
          <p:cNvSpPr>
            <a:spLocks noGrp="1" noChangeArrowheads="1"/>
          </p:cNvSpPr>
          <p:nvPr>
            <p:ph type="body" idx="1"/>
          </p:nvPr>
        </p:nvSpPr>
        <p:spPr>
          <a:xfrm>
            <a:off x="609600" y="1600200"/>
            <a:ext cx="7772400" cy="4997152"/>
          </a:xfrm>
        </p:spPr>
        <p:txBody>
          <a:bodyPr>
            <a:normAutofit fontScale="85000" lnSpcReduction="20000"/>
          </a:bodyPr>
          <a:lstStyle/>
          <a:p>
            <a:pPr>
              <a:lnSpc>
                <a:spcPct val="90000"/>
              </a:lnSpc>
            </a:pPr>
            <a:r>
              <a:rPr lang="en-US" sz="2800" dirty="0" smtClean="0"/>
              <a:t>, </a:t>
            </a:r>
            <a:r>
              <a:rPr lang="en-US" sz="2800" b="1" dirty="0" smtClean="0">
                <a:solidFill>
                  <a:srgbClr val="0000FF"/>
                </a:solidFill>
              </a:rPr>
              <a:t>SPECIAL </a:t>
            </a:r>
            <a:r>
              <a:rPr lang="en-US" sz="2800" b="1" dirty="0">
                <a:solidFill>
                  <a:srgbClr val="0000FF"/>
                </a:solidFill>
              </a:rPr>
              <a:t>INSTRUCTIONS</a:t>
            </a:r>
            <a:endParaRPr lang="en-US" sz="2800" dirty="0">
              <a:solidFill>
                <a:srgbClr val="FF0000"/>
              </a:solidFill>
            </a:endParaRPr>
          </a:p>
          <a:p>
            <a:pPr>
              <a:lnSpc>
                <a:spcPct val="90000"/>
              </a:lnSpc>
            </a:pPr>
            <a:r>
              <a:rPr lang="en-US" sz="2800" dirty="0"/>
              <a:t>Can be administered with </a:t>
            </a:r>
            <a:r>
              <a:rPr lang="en-US" sz="2800" dirty="0" smtClean="0"/>
              <a:t>or without food</a:t>
            </a:r>
            <a:endParaRPr lang="en-US" sz="2800" dirty="0"/>
          </a:p>
          <a:p>
            <a:pPr>
              <a:lnSpc>
                <a:spcPct val="90000"/>
              </a:lnSpc>
            </a:pPr>
            <a:r>
              <a:rPr lang="en-US" sz="2800" dirty="0"/>
              <a:t>Can be given concurrently with </a:t>
            </a:r>
            <a:r>
              <a:rPr lang="en-US" sz="2800" dirty="0" smtClean="0"/>
              <a:t>ddI</a:t>
            </a:r>
          </a:p>
          <a:p>
            <a:pPr>
              <a:lnSpc>
                <a:spcPct val="90000"/>
              </a:lnSpc>
            </a:pPr>
            <a:r>
              <a:rPr lang="en-US" sz="2800" dirty="0" smtClean="0"/>
              <a:t>Rash normally occurs in 1</a:t>
            </a:r>
            <a:r>
              <a:rPr lang="en-US" sz="2800" baseline="30000" dirty="0" smtClean="0"/>
              <a:t>st</a:t>
            </a:r>
            <a:r>
              <a:rPr lang="en-US" sz="2800" dirty="0" smtClean="0"/>
              <a:t> 6 weeks</a:t>
            </a:r>
            <a:endParaRPr lang="en-US" sz="2800" dirty="0"/>
          </a:p>
          <a:p>
            <a:pPr>
              <a:lnSpc>
                <a:spcPct val="90000"/>
              </a:lnSpc>
            </a:pPr>
            <a:r>
              <a:rPr lang="en-US" sz="2900" dirty="0"/>
              <a:t>If rash occurs, do not increase dose until rash resolves</a:t>
            </a:r>
          </a:p>
          <a:p>
            <a:pPr>
              <a:lnSpc>
                <a:spcPct val="90000"/>
              </a:lnSpc>
            </a:pPr>
            <a:r>
              <a:rPr lang="en-US" sz="2900" dirty="0"/>
              <a:t>Discontinue with severe rash or constitutional symptoms</a:t>
            </a:r>
          </a:p>
          <a:p>
            <a:pPr>
              <a:lnSpc>
                <a:spcPct val="90000"/>
              </a:lnSpc>
            </a:pPr>
            <a:r>
              <a:rPr lang="en-US" sz="2900" dirty="0">
                <a:solidFill>
                  <a:srgbClr val="FF0000"/>
                </a:solidFill>
              </a:rPr>
              <a:t>Monitor liver functions 2 weekly for the first 8 weeks and 3 monthly </a:t>
            </a:r>
            <a:r>
              <a:rPr lang="en-US" sz="2900" dirty="0" smtClean="0">
                <a:solidFill>
                  <a:srgbClr val="FF0000"/>
                </a:solidFill>
              </a:rPr>
              <a:t>thereafter</a:t>
            </a:r>
          </a:p>
          <a:p>
            <a:pPr>
              <a:lnSpc>
                <a:spcPct val="90000"/>
              </a:lnSpc>
            </a:pPr>
            <a:r>
              <a:rPr lang="en-US" sz="2900" dirty="0" smtClean="0"/>
              <a:t>If child reaches 8years, don’t decrease the dose. Let the child grow into the correct dose</a:t>
            </a:r>
            <a:endParaRPr lang="en-US" sz="2900" dirty="0"/>
          </a:p>
          <a:p>
            <a:r>
              <a:rPr lang="en-ZA" sz="2900" dirty="0" smtClean="0"/>
              <a:t>If NVP dosing is interrupted for more than 7 days, restart with once-daily dosing for 14 days and increase if rash resolved</a:t>
            </a:r>
            <a:endParaRPr lang="en-US" sz="2900" dirty="0"/>
          </a:p>
        </p:txBody>
      </p:sp>
      <p:pic>
        <p:nvPicPr>
          <p:cNvPr id="146436" name="Picture 2052" descr="TRNGR377"/>
          <p:cNvPicPr>
            <a:picLocks noChangeAspect="1" noChangeArrowheads="1"/>
          </p:cNvPicPr>
          <p:nvPr/>
        </p:nvPicPr>
        <p:blipFill>
          <a:blip r:embed="rId2" cstate="print"/>
          <a:srcRect/>
          <a:stretch>
            <a:fillRect/>
          </a:stretch>
        </p:blipFill>
        <p:spPr bwMode="auto">
          <a:xfrm>
            <a:off x="5872163" y="0"/>
            <a:ext cx="3271837" cy="1328738"/>
          </a:xfrm>
          <a:prstGeom prst="rect">
            <a:avLst/>
          </a:prstGeom>
          <a:noFill/>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050"/>
          <p:cNvSpPr>
            <a:spLocks noGrp="1" noChangeArrowheads="1"/>
          </p:cNvSpPr>
          <p:nvPr>
            <p:ph type="title"/>
          </p:nvPr>
        </p:nvSpPr>
        <p:spPr>
          <a:xfrm>
            <a:off x="609600" y="0"/>
            <a:ext cx="7772400" cy="1143000"/>
          </a:xfrm>
        </p:spPr>
        <p:txBody>
          <a:bodyPr/>
          <a:lstStyle/>
          <a:p>
            <a:r>
              <a:rPr lang="en-US" b="1"/>
              <a:t>Nevirapine</a:t>
            </a:r>
          </a:p>
        </p:txBody>
      </p:sp>
      <p:sp>
        <p:nvSpPr>
          <p:cNvPr id="146435" name="Rectangle 2051"/>
          <p:cNvSpPr>
            <a:spLocks noGrp="1" noChangeArrowheads="1"/>
          </p:cNvSpPr>
          <p:nvPr>
            <p:ph type="body" idx="1"/>
          </p:nvPr>
        </p:nvSpPr>
        <p:spPr>
          <a:xfrm>
            <a:off x="609600" y="1600200"/>
            <a:ext cx="7772400" cy="4997152"/>
          </a:xfrm>
        </p:spPr>
        <p:txBody>
          <a:bodyPr>
            <a:normAutofit fontScale="77500" lnSpcReduction="20000"/>
          </a:bodyPr>
          <a:lstStyle/>
          <a:p>
            <a:pPr>
              <a:lnSpc>
                <a:spcPct val="90000"/>
              </a:lnSpc>
            </a:pPr>
            <a:r>
              <a:rPr lang="en-US" sz="2800" dirty="0"/>
              <a:t>Skin Rash, Fever, Nausea, headache</a:t>
            </a:r>
          </a:p>
          <a:p>
            <a:pPr>
              <a:lnSpc>
                <a:spcPct val="90000"/>
              </a:lnSpc>
            </a:pPr>
            <a:r>
              <a:rPr lang="en-US" sz="2800" dirty="0"/>
              <a:t>Abnormal liver function tests, </a:t>
            </a:r>
            <a:r>
              <a:rPr lang="en-US" sz="2800" dirty="0" smtClean="0">
                <a:solidFill>
                  <a:srgbClr val="FF0000"/>
                </a:solidFill>
              </a:rPr>
              <a:t>Hepatitis, Hypersensitivity Reaction</a:t>
            </a:r>
            <a:endParaRPr lang="en-US" sz="2800" dirty="0">
              <a:solidFill>
                <a:srgbClr val="FF0000"/>
              </a:solidFill>
            </a:endParaRPr>
          </a:p>
          <a:p>
            <a:pPr>
              <a:lnSpc>
                <a:spcPct val="90000"/>
              </a:lnSpc>
              <a:buFontTx/>
              <a:buNone/>
            </a:pPr>
            <a:r>
              <a:rPr lang="en-US" sz="2800" b="1" dirty="0">
                <a:solidFill>
                  <a:srgbClr val="0000FF"/>
                </a:solidFill>
              </a:rPr>
              <a:t>SPECIAL INSTRUCTIONS</a:t>
            </a:r>
            <a:endParaRPr lang="en-US" sz="2800" dirty="0">
              <a:solidFill>
                <a:srgbClr val="FF0000"/>
              </a:solidFill>
            </a:endParaRPr>
          </a:p>
          <a:p>
            <a:pPr>
              <a:lnSpc>
                <a:spcPct val="90000"/>
              </a:lnSpc>
            </a:pPr>
            <a:r>
              <a:rPr lang="en-US" sz="2800" dirty="0"/>
              <a:t>Can be administered with </a:t>
            </a:r>
            <a:r>
              <a:rPr lang="en-US" sz="2800" dirty="0" smtClean="0"/>
              <a:t>or without food</a:t>
            </a:r>
            <a:endParaRPr lang="en-US" sz="2800" dirty="0"/>
          </a:p>
          <a:p>
            <a:pPr>
              <a:lnSpc>
                <a:spcPct val="90000"/>
              </a:lnSpc>
            </a:pPr>
            <a:r>
              <a:rPr lang="en-US" sz="2800" dirty="0"/>
              <a:t>Can be given concurrently with </a:t>
            </a:r>
            <a:r>
              <a:rPr lang="en-US" sz="2800" dirty="0" smtClean="0"/>
              <a:t>ddI</a:t>
            </a:r>
          </a:p>
          <a:p>
            <a:pPr>
              <a:lnSpc>
                <a:spcPct val="90000"/>
              </a:lnSpc>
            </a:pPr>
            <a:r>
              <a:rPr lang="en-US" sz="2800" dirty="0" smtClean="0"/>
              <a:t>Rash normally occurs in 1</a:t>
            </a:r>
            <a:r>
              <a:rPr lang="en-US" sz="2800" baseline="30000" dirty="0" smtClean="0"/>
              <a:t>st</a:t>
            </a:r>
            <a:r>
              <a:rPr lang="en-US" sz="2800" dirty="0" smtClean="0"/>
              <a:t> 6 weeks</a:t>
            </a:r>
            <a:endParaRPr lang="en-US" sz="2800" dirty="0"/>
          </a:p>
          <a:p>
            <a:pPr>
              <a:lnSpc>
                <a:spcPct val="90000"/>
              </a:lnSpc>
            </a:pPr>
            <a:r>
              <a:rPr lang="en-US" sz="2900" dirty="0"/>
              <a:t>If rash occurs, do not increase dose until rash resolves</a:t>
            </a:r>
          </a:p>
          <a:p>
            <a:pPr>
              <a:lnSpc>
                <a:spcPct val="90000"/>
              </a:lnSpc>
            </a:pPr>
            <a:r>
              <a:rPr lang="en-US" sz="2900" dirty="0"/>
              <a:t>Discontinue with severe rash or constitutional symptoms</a:t>
            </a:r>
          </a:p>
          <a:p>
            <a:pPr>
              <a:lnSpc>
                <a:spcPct val="90000"/>
              </a:lnSpc>
            </a:pPr>
            <a:r>
              <a:rPr lang="en-US" sz="2900" dirty="0">
                <a:solidFill>
                  <a:srgbClr val="FF0000"/>
                </a:solidFill>
              </a:rPr>
              <a:t>Monitor liver functions 2 weekly for the first 8 weeks and 3 monthly </a:t>
            </a:r>
            <a:r>
              <a:rPr lang="en-US" sz="2900" dirty="0" smtClean="0">
                <a:solidFill>
                  <a:srgbClr val="FF0000"/>
                </a:solidFill>
              </a:rPr>
              <a:t>thereafter</a:t>
            </a:r>
          </a:p>
          <a:p>
            <a:pPr>
              <a:lnSpc>
                <a:spcPct val="90000"/>
              </a:lnSpc>
            </a:pPr>
            <a:r>
              <a:rPr lang="en-US" sz="2900" dirty="0" smtClean="0"/>
              <a:t>If child reaches 8years, don’t decrease the dose. Let the child grow into the correct dose</a:t>
            </a:r>
            <a:endParaRPr lang="en-US" sz="2900" dirty="0"/>
          </a:p>
          <a:p>
            <a:r>
              <a:rPr lang="en-ZA" sz="2900" dirty="0" smtClean="0"/>
              <a:t>If NVP dosing is interrupted for more than 7 days, restart with once-daily dosing for 14 days and increase if rash resolved</a:t>
            </a:r>
            <a:endParaRPr lang="en-US" sz="2900" dirty="0"/>
          </a:p>
        </p:txBody>
      </p:sp>
      <p:pic>
        <p:nvPicPr>
          <p:cNvPr id="146436" name="Picture 2052" descr="TRNGR377"/>
          <p:cNvPicPr>
            <a:picLocks noChangeAspect="1" noChangeArrowheads="1"/>
          </p:cNvPicPr>
          <p:nvPr/>
        </p:nvPicPr>
        <p:blipFill>
          <a:blip r:embed="rId2" cstate="print"/>
          <a:srcRect/>
          <a:stretch>
            <a:fillRect/>
          </a:stretch>
        </p:blipFill>
        <p:spPr bwMode="auto">
          <a:xfrm>
            <a:off x="5872163" y="0"/>
            <a:ext cx="3271837" cy="1328738"/>
          </a:xfrm>
          <a:prstGeom prst="rect">
            <a:avLst/>
          </a:prstGeom>
          <a:noFill/>
        </p:spPr>
      </p:pic>
      <p:sp>
        <p:nvSpPr>
          <p:cNvPr id="146438" name="Text Box 2054"/>
          <p:cNvSpPr txBox="1">
            <a:spLocks noChangeArrowheads="1"/>
          </p:cNvSpPr>
          <p:nvPr/>
        </p:nvSpPr>
        <p:spPr bwMode="auto">
          <a:xfrm>
            <a:off x="609600" y="1066800"/>
            <a:ext cx="5943600" cy="1127125"/>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rPr>
              <a:t>ADVERSE EFFECTS</a:t>
            </a:r>
          </a:p>
          <a:p>
            <a:pPr>
              <a:spcBef>
                <a:spcPct val="50000"/>
              </a:spcBef>
            </a:pPr>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a:xfrm>
            <a:off x="685800" y="304800"/>
            <a:ext cx="7772400" cy="1143000"/>
          </a:xfrm>
        </p:spPr>
        <p:txBody>
          <a:bodyPr/>
          <a:lstStyle/>
          <a:p>
            <a:r>
              <a:rPr lang="en-US" b="1">
                <a:solidFill>
                  <a:schemeClr val="accent2"/>
                </a:solidFill>
              </a:rPr>
              <a:t>Nevirapine</a:t>
            </a:r>
          </a:p>
        </p:txBody>
      </p:sp>
      <p:sp>
        <p:nvSpPr>
          <p:cNvPr id="147459" name="Rectangle 1027"/>
          <p:cNvSpPr>
            <a:spLocks noGrp="1" noChangeArrowheads="1"/>
          </p:cNvSpPr>
          <p:nvPr>
            <p:ph type="body" idx="1"/>
          </p:nvPr>
        </p:nvSpPr>
        <p:spPr/>
        <p:txBody>
          <a:bodyPr>
            <a:normAutofit lnSpcReduction="10000"/>
          </a:bodyPr>
          <a:lstStyle/>
          <a:p>
            <a:pPr>
              <a:spcBef>
                <a:spcPct val="50000"/>
              </a:spcBef>
              <a:buFont typeface="Wingdings" pitchFamily="2" charset="2"/>
              <a:buChar char="Ø"/>
            </a:pPr>
            <a:r>
              <a:rPr lang="en-US" sz="2400" dirty="0"/>
              <a:t>Induces </a:t>
            </a:r>
            <a:r>
              <a:rPr lang="en-US" sz="2400" dirty="0" err="1"/>
              <a:t>Cytochrome</a:t>
            </a:r>
            <a:r>
              <a:rPr lang="en-US" sz="2400" dirty="0"/>
              <a:t> P450 CYP3A Therefore numerous potential </a:t>
            </a:r>
            <a:r>
              <a:rPr lang="en-US" sz="2400" dirty="0" smtClean="0"/>
              <a:t>interactions</a:t>
            </a:r>
          </a:p>
          <a:p>
            <a:pPr>
              <a:buFont typeface="Wingdings" pitchFamily="2" charset="2"/>
              <a:buChar char="Ø"/>
            </a:pPr>
            <a:r>
              <a:rPr lang="en-ZA" sz="2400" dirty="0" smtClean="0"/>
              <a:t>Before nevirapine is administered, the patient’s medication profile should be carefully reviewed for potential drug interactions with nevirapine</a:t>
            </a:r>
            <a:endParaRPr lang="en-US" sz="2400" dirty="0"/>
          </a:p>
          <a:p>
            <a:pPr>
              <a:spcBef>
                <a:spcPct val="50000"/>
              </a:spcBef>
              <a:buClr>
                <a:srgbClr val="FF0000"/>
              </a:buClr>
              <a:buFont typeface="Wingdings" pitchFamily="2" charset="2"/>
              <a:buChar char="Ø"/>
            </a:pPr>
            <a:r>
              <a:rPr lang="en-US" sz="2400" dirty="0" err="1" smtClean="0"/>
              <a:t>Rifampicin</a:t>
            </a:r>
            <a:r>
              <a:rPr lang="en-US" sz="2400" dirty="0" smtClean="0"/>
              <a:t>  -lowers  </a:t>
            </a:r>
            <a:r>
              <a:rPr lang="en-US" sz="2400" dirty="0"/>
              <a:t>NVP levels significantly. Don’t use together  </a:t>
            </a:r>
          </a:p>
          <a:p>
            <a:pPr>
              <a:spcBef>
                <a:spcPct val="50000"/>
              </a:spcBef>
              <a:buClr>
                <a:srgbClr val="FF0000"/>
              </a:buClr>
              <a:buFont typeface="Wingdings" pitchFamily="2" charset="2"/>
              <a:buChar char="Ø"/>
            </a:pPr>
            <a:r>
              <a:rPr lang="en-US" sz="2400" dirty="0"/>
              <a:t>Anticonvulsants – monitor levels</a:t>
            </a:r>
          </a:p>
          <a:p>
            <a:pPr>
              <a:spcBef>
                <a:spcPct val="50000"/>
              </a:spcBef>
              <a:buClr>
                <a:srgbClr val="FF0000"/>
              </a:buClr>
              <a:buFont typeface="Wingdings" pitchFamily="2" charset="2"/>
              <a:buChar char="Ø"/>
            </a:pPr>
            <a:r>
              <a:rPr lang="en-US" sz="2400" dirty="0"/>
              <a:t>Oral contraceptives –use other means of birth </a:t>
            </a:r>
            <a:r>
              <a:rPr lang="en-US" sz="2400" dirty="0" smtClean="0"/>
              <a:t>control</a:t>
            </a:r>
          </a:p>
          <a:p>
            <a:pPr>
              <a:spcBef>
                <a:spcPct val="50000"/>
              </a:spcBef>
              <a:buClr>
                <a:srgbClr val="FF0000"/>
              </a:buClr>
              <a:buFont typeface="Wingdings" pitchFamily="2" charset="2"/>
              <a:buChar char="Ø"/>
            </a:pPr>
            <a:r>
              <a:rPr lang="en-US" sz="2400" dirty="0" smtClean="0"/>
              <a:t>Don’t use NVP together with Atazanavir boosted or unboosted</a:t>
            </a:r>
            <a:endParaRPr lang="en-US" sz="2400" dirty="0"/>
          </a:p>
          <a:p>
            <a:pPr>
              <a:spcBef>
                <a:spcPct val="50000"/>
              </a:spcBef>
              <a:buClr>
                <a:srgbClr val="FF0000"/>
              </a:buClr>
              <a:buFont typeface="Wingdings" pitchFamily="2" charset="2"/>
              <a:buChar char="Ø"/>
            </a:pPr>
            <a:endParaRPr lang="en-US" sz="2400" dirty="0"/>
          </a:p>
          <a:p>
            <a:endParaRPr lang="en-US" sz="2800" dirty="0"/>
          </a:p>
        </p:txBody>
      </p:sp>
      <p:pic>
        <p:nvPicPr>
          <p:cNvPr id="147460" name="Picture 1028" descr="TRNGR377"/>
          <p:cNvPicPr>
            <a:picLocks noChangeAspect="1" noChangeArrowheads="1"/>
          </p:cNvPicPr>
          <p:nvPr/>
        </p:nvPicPr>
        <p:blipFill>
          <a:blip r:embed="rId2" cstate="print"/>
          <a:srcRect/>
          <a:stretch>
            <a:fillRect/>
          </a:stretch>
        </p:blipFill>
        <p:spPr bwMode="auto">
          <a:xfrm>
            <a:off x="5872163" y="381000"/>
            <a:ext cx="3271837" cy="1328738"/>
          </a:xfrm>
          <a:prstGeom prst="rect">
            <a:avLst/>
          </a:prstGeom>
          <a:noFill/>
        </p:spPr>
      </p:pic>
      <p:sp>
        <p:nvSpPr>
          <p:cNvPr id="147461" name="Text Box 1029"/>
          <p:cNvSpPr txBox="1">
            <a:spLocks noChangeArrowheads="1"/>
          </p:cNvSpPr>
          <p:nvPr/>
        </p:nvSpPr>
        <p:spPr bwMode="auto">
          <a:xfrm>
            <a:off x="685800" y="1219200"/>
            <a:ext cx="2362200" cy="1066800"/>
          </a:xfrm>
          <a:prstGeom prst="rect">
            <a:avLst/>
          </a:prstGeom>
          <a:noFill/>
          <a:ln w="9525">
            <a:noFill/>
            <a:miter lim="800000"/>
            <a:headEnd/>
            <a:tailEnd/>
          </a:ln>
          <a:effectLst/>
        </p:spPr>
        <p:txBody>
          <a:bodyPr>
            <a:spAutoFit/>
          </a:bodyPr>
          <a:lstStyle/>
          <a:p>
            <a:pPr>
              <a:spcBef>
                <a:spcPct val="50000"/>
              </a:spcBef>
            </a:pPr>
            <a:endParaRPr lang="en-US" sz="2800" b="1">
              <a:solidFill>
                <a:srgbClr val="0000FF"/>
              </a:solidFill>
            </a:endParaRPr>
          </a:p>
          <a:p>
            <a:pPr>
              <a:spcBef>
                <a:spcPct val="50000"/>
              </a:spcBef>
            </a:pPr>
            <a:endParaRPr lang="en-US"/>
          </a:p>
        </p:txBody>
      </p:sp>
      <p:sp>
        <p:nvSpPr>
          <p:cNvPr id="147462" name="Text Box 1030"/>
          <p:cNvSpPr txBox="1">
            <a:spLocks noChangeArrowheads="1"/>
          </p:cNvSpPr>
          <p:nvPr/>
        </p:nvSpPr>
        <p:spPr bwMode="auto">
          <a:xfrm>
            <a:off x="533400" y="1295400"/>
            <a:ext cx="56388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DRUG INTERACTIONS</a:t>
            </a:r>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0"/>
            <a:ext cx="7772400" cy="1143000"/>
          </a:xfrm>
        </p:spPr>
        <p:txBody>
          <a:bodyPr/>
          <a:lstStyle/>
          <a:p>
            <a:r>
              <a:rPr lang="en-US" b="1">
                <a:solidFill>
                  <a:srgbClr val="0000FF"/>
                </a:solidFill>
              </a:rPr>
              <a:t>Nevirapine</a:t>
            </a:r>
          </a:p>
        </p:txBody>
      </p:sp>
      <p:pic>
        <p:nvPicPr>
          <p:cNvPr id="119812" name="Picture 4" descr="TRNGR377"/>
          <p:cNvPicPr>
            <a:picLocks noChangeAspect="1" noChangeArrowheads="1"/>
          </p:cNvPicPr>
          <p:nvPr/>
        </p:nvPicPr>
        <p:blipFill>
          <a:blip r:embed="rId2" cstate="print"/>
          <a:srcRect/>
          <a:stretch>
            <a:fillRect/>
          </a:stretch>
        </p:blipFill>
        <p:spPr bwMode="auto">
          <a:xfrm>
            <a:off x="5872163" y="0"/>
            <a:ext cx="3271837" cy="1328738"/>
          </a:xfrm>
          <a:prstGeom prst="rect">
            <a:avLst/>
          </a:prstGeom>
          <a:noFill/>
        </p:spPr>
      </p:pic>
      <p:graphicFrame>
        <p:nvGraphicFramePr>
          <p:cNvPr id="119842" name="Group 34"/>
          <p:cNvGraphicFramePr>
            <a:graphicFrameLocks noGrp="1"/>
          </p:cNvGraphicFramePr>
          <p:nvPr>
            <p:ph type="tbl" idx="1"/>
          </p:nvPr>
        </p:nvGraphicFramePr>
        <p:xfrm>
          <a:off x="685800" y="1676400"/>
          <a:ext cx="7772400" cy="4725734"/>
        </p:xfrm>
        <a:graphic>
          <a:graphicData uri="http://schemas.openxmlformats.org/drawingml/2006/table">
            <a:tbl>
              <a:tblPr/>
              <a:tblGrid>
                <a:gridCol w="3886200"/>
                <a:gridCol w="3886200"/>
              </a:tblGrid>
              <a:tr h="7444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Neonates prophylaxis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30000" dirty="0" smtClean="0">
                          <a:ln>
                            <a:noFill/>
                          </a:ln>
                          <a:solidFill>
                            <a:schemeClr val="tx1"/>
                          </a:solidFill>
                          <a:effectLst/>
                          <a:latin typeface="Times New Roman" pitchFamily="18" charset="0"/>
                          <a:cs typeface="Times New Roman" pitchFamily="18" charset="0"/>
                        </a:rPr>
                        <a:t>BW &lt;2.5kg       1ml daily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30000" dirty="0" smtClean="0">
                          <a:ln>
                            <a:noFill/>
                          </a:ln>
                          <a:solidFill>
                            <a:schemeClr val="tx1"/>
                          </a:solidFill>
                          <a:effectLst/>
                          <a:latin typeface="Times New Roman" pitchFamily="18" charset="0"/>
                          <a:cs typeface="Times New Roman" pitchFamily="18" charset="0"/>
                        </a:rPr>
                        <a:t>BW</a:t>
                      </a:r>
                      <a:r>
                        <a:rPr kumimoji="0" lang="en-US" sz="3200" b="0" i="0" u="sng" strike="noStrike" cap="none" normalizeH="0" baseline="30000" dirty="0" smtClean="0">
                          <a:ln>
                            <a:noFill/>
                          </a:ln>
                          <a:solidFill>
                            <a:schemeClr val="tx1"/>
                          </a:solidFill>
                          <a:effectLst/>
                          <a:latin typeface="Times New Roman" pitchFamily="18" charset="0"/>
                          <a:cs typeface="Times New Roman" pitchFamily="18" charset="0"/>
                        </a:rPr>
                        <a:t>&gt; </a:t>
                      </a:r>
                      <a:r>
                        <a:rPr kumimoji="0" lang="en-US" sz="3200" b="0" i="0" u="none" strike="noStrike" cap="none" normalizeH="0" baseline="30000" dirty="0" smtClean="0">
                          <a:ln>
                            <a:noFill/>
                          </a:ln>
                          <a:solidFill>
                            <a:schemeClr val="tx1"/>
                          </a:solidFill>
                          <a:effectLst/>
                          <a:latin typeface="Times New Roman" pitchFamily="18" charset="0"/>
                          <a:cs typeface="Times New Roman" pitchFamily="18" charset="0"/>
                        </a:rPr>
                        <a:t>2.5kg        1.5ml 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Paediatrics</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sng" strike="noStrike" cap="none" normalizeH="0" baseline="0" dirty="0" smtClean="0">
                          <a:ln>
                            <a:noFill/>
                          </a:ln>
                          <a:solidFill>
                            <a:schemeClr val="tx1"/>
                          </a:solidFill>
                          <a:effectLst/>
                          <a:latin typeface="Times New Roman" pitchFamily="18" charset="0"/>
                        </a:rPr>
                        <a:t>&gt;</a:t>
                      </a:r>
                      <a:r>
                        <a:rPr kumimoji="0" lang="en-US" sz="2800" b="0" i="0" u="none" strike="noStrike" cap="none" normalizeH="0" baseline="0" dirty="0" smtClean="0">
                          <a:ln>
                            <a:noFill/>
                          </a:ln>
                          <a:solidFill>
                            <a:schemeClr val="tx1"/>
                          </a:solidFill>
                          <a:effectLst/>
                          <a:latin typeface="Times New Roman" pitchFamily="18" charset="0"/>
                        </a:rPr>
                        <a:t> 15 days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 &lt; 8 year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200mg /m</a:t>
                      </a:r>
                      <a:r>
                        <a:rPr kumimoji="0" lang="en-US" sz="2800" b="0" i="0" u="none" strike="noStrike" cap="none" normalizeH="0" baseline="30000" dirty="0" smtClean="0">
                          <a:ln>
                            <a:noFill/>
                          </a:ln>
                          <a:solidFill>
                            <a:schemeClr val="tx1"/>
                          </a:solidFill>
                          <a:effectLst/>
                          <a:latin typeface="Times New Roman" pitchFamily="18" charset="0"/>
                          <a:cs typeface="Times New Roman" pitchFamily="18" charset="0"/>
                        </a:rPr>
                        <a:t>2 </a:t>
                      </a:r>
                      <a:r>
                        <a:rPr kumimoji="0" lang="en-US" sz="2800" b="0" i="0" u="none" strike="noStrike" cap="none" normalizeH="0" baseline="0" dirty="0" smtClean="0">
                          <a:ln>
                            <a:noFill/>
                          </a:ln>
                          <a:solidFill>
                            <a:schemeClr val="tx1"/>
                          </a:solidFill>
                          <a:effectLst/>
                          <a:latin typeface="Times New Roman" pitchFamily="18" charset="0"/>
                        </a:rPr>
                        <a:t>/dose 12 </a:t>
                      </a:r>
                      <a:r>
                        <a:rPr kumimoji="0" lang="en-US" sz="2800" b="0" i="0" u="none" strike="noStrike" cap="none" normalizeH="0" baseline="0" dirty="0" err="1" smtClean="0">
                          <a:ln>
                            <a:noFill/>
                          </a:ln>
                          <a:solidFill>
                            <a:schemeClr val="tx1"/>
                          </a:solidFill>
                          <a:effectLst/>
                          <a:latin typeface="Times New Roman" pitchFamily="18" charset="0"/>
                        </a:rPr>
                        <a:t>hrly</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 </a:t>
                      </a:r>
                      <a:r>
                        <a:rPr kumimoji="0" lang="en-US" sz="2800" b="0" i="0" u="sng" strike="noStrike" cap="none" normalizeH="0" baseline="0" dirty="0" smtClean="0">
                          <a:ln>
                            <a:noFill/>
                          </a:ln>
                          <a:solidFill>
                            <a:schemeClr val="tx1"/>
                          </a:solidFill>
                          <a:effectLst/>
                          <a:latin typeface="Times New Roman" pitchFamily="18" charset="0"/>
                        </a:rPr>
                        <a:t>&gt;</a:t>
                      </a:r>
                      <a:r>
                        <a:rPr kumimoji="0" lang="en-US" sz="2800" b="0" i="0" u="none" strike="noStrike" cap="none" normalizeH="0" baseline="0" dirty="0" smtClean="0">
                          <a:ln>
                            <a:noFill/>
                          </a:ln>
                          <a:solidFill>
                            <a:schemeClr val="tx1"/>
                          </a:solidFill>
                          <a:effectLst/>
                          <a:latin typeface="Times New Roman" pitchFamily="18" charset="0"/>
                        </a:rPr>
                        <a:t>8 year 120-150mg /m</a:t>
                      </a:r>
                      <a:r>
                        <a:rPr kumimoji="0" lang="en-US" sz="2800" b="0" i="0" u="none" strike="noStrike" cap="none" normalizeH="0" baseline="30000" dirty="0" smtClean="0">
                          <a:ln>
                            <a:noFill/>
                          </a:ln>
                          <a:solidFill>
                            <a:schemeClr val="tx1"/>
                          </a:solidFill>
                          <a:effectLst/>
                          <a:latin typeface="Times New Roman" pitchFamily="18" charset="0"/>
                          <a:cs typeface="Times New Roman" pitchFamily="18" charset="0"/>
                        </a:rPr>
                        <a:t>2  </a:t>
                      </a:r>
                      <a:r>
                        <a:rPr kumimoji="0" lang="en-US" sz="2800" b="0" i="0" u="none" strike="noStrike" cap="none" normalizeH="0" baseline="0" dirty="0" smtClean="0">
                          <a:ln>
                            <a:noFill/>
                          </a:ln>
                          <a:solidFill>
                            <a:schemeClr val="tx1"/>
                          </a:solidFill>
                          <a:effectLst/>
                          <a:latin typeface="Times New Roman" pitchFamily="18" charset="0"/>
                        </a:rPr>
                        <a:t>bd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Start daily X 14 days then     increase to full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Adolescent/Adult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 mg daily X 14 days , then 200mg 12 </a:t>
                      </a:r>
                      <a:r>
                        <a:rPr kumimoji="0" lang="en-US" sz="2800" b="0" i="0" u="none" strike="noStrike" cap="none" normalizeH="0" baseline="0" dirty="0" err="1" smtClean="0">
                          <a:ln>
                            <a:noFill/>
                          </a:ln>
                          <a:solidFill>
                            <a:schemeClr val="tx1"/>
                          </a:solidFill>
                          <a:effectLst/>
                          <a:latin typeface="Times New Roman" pitchFamily="18" charset="0"/>
                        </a:rPr>
                        <a:t>hrly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827" name="Text Box 19"/>
          <p:cNvSpPr txBox="1">
            <a:spLocks noChangeArrowheads="1"/>
          </p:cNvSpPr>
          <p:nvPr/>
        </p:nvSpPr>
        <p:spPr bwMode="auto">
          <a:xfrm>
            <a:off x="762000" y="1143000"/>
            <a:ext cx="2590800" cy="1066800"/>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DOSAGE</a:t>
            </a:r>
          </a:p>
          <a:p>
            <a:pPr>
              <a:spcBef>
                <a:spcPct val="50000"/>
              </a:spcBef>
            </a:pPr>
            <a:endParaRPr lang="en-US"/>
          </a:p>
        </p:txBody>
      </p:sp>
      <p:sp>
        <p:nvSpPr>
          <p:cNvPr id="119843" name="Line 35"/>
          <p:cNvSpPr>
            <a:spLocks noChangeShapeType="1"/>
          </p:cNvSpPr>
          <p:nvPr/>
        </p:nvSpPr>
        <p:spPr bwMode="auto">
          <a:xfrm flipV="1">
            <a:off x="6629400" y="4648200"/>
            <a:ext cx="0" cy="304800"/>
          </a:xfrm>
          <a:prstGeom prst="line">
            <a:avLst/>
          </a:prstGeom>
          <a:noFill/>
          <a:ln w="9525">
            <a:solidFill>
              <a:schemeClr val="tx1"/>
            </a:solidFill>
            <a:round/>
            <a:headEnd/>
            <a:tailEnd type="triangle" w="med" len="med"/>
          </a:ln>
          <a:effectLst/>
        </p:spPr>
        <p:txBody>
          <a:bodyPr/>
          <a:lstStyle/>
          <a:p>
            <a:endParaRPr lang="en-ZA"/>
          </a:p>
        </p:txBody>
      </p:sp>
    </p:spTree>
  </p:cSld>
  <p:clrMapOvr>
    <a:masterClrMapping/>
  </p:clrMapOvr>
  <p:transition spd="med">
    <p:pull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Protease Inhibitors (PIs)</a:t>
            </a:r>
            <a:endParaRPr lang="en-ZA" dirty="0"/>
          </a:p>
        </p:txBody>
      </p:sp>
      <p:sp>
        <p:nvSpPr>
          <p:cNvPr id="3" name="Table Placeholder 2"/>
          <p:cNvSpPr>
            <a:spLocks noGrp="1"/>
          </p:cNvSpPr>
          <p:nvPr>
            <p:ph type="tbl" idx="1"/>
          </p:nvPr>
        </p:nvSpPr>
        <p:spPr/>
      </p:sp>
    </p:spTree>
  </p:cSld>
  <p:clrMapOvr>
    <a:masterClrMapping/>
  </p:clrMapOvr>
  <p:transition spd="med">
    <p:pull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Atazanavir</a:t>
            </a:r>
            <a:endParaRPr lang="en-ZA" b="1" dirty="0">
              <a:solidFill>
                <a:schemeClr val="tx2"/>
              </a:solidFill>
            </a:endParaRPr>
          </a:p>
        </p:txBody>
      </p:sp>
      <p:sp>
        <p:nvSpPr>
          <p:cNvPr id="7" name="Content Placeholder 6"/>
          <p:cNvSpPr>
            <a:spLocks noGrp="1"/>
          </p:cNvSpPr>
          <p:nvPr>
            <p:ph idx="1"/>
          </p:nvPr>
        </p:nvSpPr>
        <p:spPr>
          <a:xfrm>
            <a:off x="395536" y="1556792"/>
            <a:ext cx="8229600" cy="4525963"/>
          </a:xfrm>
        </p:spPr>
        <p:txBody>
          <a:bodyPr>
            <a:normAutofit/>
          </a:bodyPr>
          <a:lstStyle/>
          <a:p>
            <a:pPr>
              <a:buFont typeface="Wingdings" pitchFamily="2" charset="2"/>
              <a:buChar char="Ø"/>
            </a:pPr>
            <a:endParaRPr lang="en-ZA" dirty="0"/>
          </a:p>
        </p:txBody>
      </p:sp>
      <p:pic>
        <p:nvPicPr>
          <p:cNvPr id="5122" name="Picture 2" descr="http://3.bp.blogspot.com/_4CIhwWAfQHw/TJTrLv-iRQI/AAAAAAAAAFs/e2_ivV9FkF0/s1600/blue-morpho-butterfly-animals-twist.jpg"/>
          <p:cNvPicPr>
            <a:picLocks noChangeAspect="1" noChangeArrowheads="1"/>
          </p:cNvPicPr>
          <p:nvPr/>
        </p:nvPicPr>
        <p:blipFill>
          <a:blip r:embed="rId2" cstate="print"/>
          <a:srcRect/>
          <a:stretch>
            <a:fillRect/>
          </a:stretch>
        </p:blipFill>
        <p:spPr bwMode="auto">
          <a:xfrm>
            <a:off x="3059832" y="2636912"/>
            <a:ext cx="3462252" cy="3136392"/>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r>
              <a:rPr lang="en-US" sz="4800" b="1"/>
              <a:t>Lamivudine</a:t>
            </a:r>
          </a:p>
        </p:txBody>
      </p:sp>
      <p:sp>
        <p:nvSpPr>
          <p:cNvPr id="108547" name="Rectangle 1027"/>
          <p:cNvSpPr>
            <a:spLocks noGrp="1" noChangeArrowheads="1"/>
          </p:cNvSpPr>
          <p:nvPr>
            <p:ph type="body" idx="1"/>
          </p:nvPr>
        </p:nvSpPr>
        <p:spPr/>
        <p:txBody>
          <a:bodyPr/>
          <a:lstStyle/>
          <a:p>
            <a:pPr>
              <a:buFontTx/>
              <a:buNone/>
            </a:pPr>
            <a:r>
              <a:rPr lang="en-US" sz="2800" b="1" dirty="0">
                <a:solidFill>
                  <a:srgbClr val="0000FF"/>
                </a:solidFill>
              </a:rPr>
              <a:t>DRUG INTERACTIONS</a:t>
            </a:r>
          </a:p>
          <a:p>
            <a:pPr>
              <a:buClr>
                <a:srgbClr val="FF0000"/>
              </a:buClr>
              <a:buFont typeface="Wingdings" pitchFamily="2" charset="2"/>
              <a:buChar char="Ø"/>
            </a:pPr>
            <a:r>
              <a:rPr lang="en-US" sz="2800" dirty="0"/>
              <a:t>TMP/SMX increases 3TC levels</a:t>
            </a:r>
          </a:p>
          <a:p>
            <a:pPr>
              <a:buClr>
                <a:srgbClr val="FF0000"/>
              </a:buClr>
              <a:buFont typeface="Wingdings" pitchFamily="2" charset="2"/>
              <a:buChar char="Ø"/>
            </a:pPr>
            <a:r>
              <a:rPr lang="en-US" sz="2800" dirty="0"/>
              <a:t>3TC </a:t>
            </a:r>
            <a:r>
              <a:rPr lang="en-US" sz="2800" dirty="0" smtClean="0"/>
              <a:t>resistance delays </a:t>
            </a:r>
            <a:r>
              <a:rPr lang="en-US" sz="2800" dirty="0"/>
              <a:t>or reverses ZDV </a:t>
            </a:r>
            <a:r>
              <a:rPr lang="en-US" sz="2800" dirty="0" smtClean="0"/>
              <a:t>resistance</a:t>
            </a:r>
          </a:p>
          <a:p>
            <a:pPr>
              <a:buClr>
                <a:srgbClr val="FF0000"/>
              </a:buClr>
              <a:buFont typeface="Wingdings" pitchFamily="2" charset="2"/>
              <a:buChar char="Ø"/>
            </a:pPr>
            <a:r>
              <a:rPr lang="en-US" sz="2800" dirty="0" smtClean="0"/>
              <a:t>Do not administer together with FTC</a:t>
            </a:r>
            <a:endParaRPr lang="en-US" sz="2800" dirty="0"/>
          </a:p>
          <a:p>
            <a:pPr>
              <a:buClr>
                <a:srgbClr val="FF0000"/>
              </a:buClr>
              <a:buFont typeface="Wingdings" pitchFamily="2" charset="2"/>
              <a:buNone/>
            </a:pPr>
            <a:r>
              <a:rPr lang="en-US" sz="2800" b="1" dirty="0">
                <a:solidFill>
                  <a:srgbClr val="0000FF"/>
                </a:solidFill>
              </a:rPr>
              <a:t>SPECIAL INSTRUCTIONS</a:t>
            </a:r>
          </a:p>
          <a:p>
            <a:pPr>
              <a:buClr>
                <a:srgbClr val="FF0000"/>
              </a:buClr>
              <a:buFont typeface="Wingdings" pitchFamily="2" charset="2"/>
              <a:buChar char="Ø"/>
            </a:pPr>
            <a:r>
              <a:rPr lang="en-US" sz="2800" dirty="0"/>
              <a:t>Can be given with </a:t>
            </a:r>
            <a:r>
              <a:rPr lang="en-US" sz="2800" dirty="0" smtClean="0"/>
              <a:t>or without food</a:t>
            </a:r>
            <a:endParaRPr lang="en-US" sz="2800" dirty="0"/>
          </a:p>
          <a:p>
            <a:pPr>
              <a:buClr>
                <a:srgbClr val="FF0000"/>
              </a:buClr>
              <a:buFont typeface="Wingdings" pitchFamily="2" charset="2"/>
              <a:buChar char="Ø"/>
            </a:pPr>
            <a:r>
              <a:rPr lang="en-US" sz="2800" dirty="0"/>
              <a:t>Store at room temperature</a:t>
            </a:r>
          </a:p>
        </p:txBody>
      </p:sp>
      <p:pic>
        <p:nvPicPr>
          <p:cNvPr id="108548" name="Picture 1028" descr="TRNWT089"/>
          <p:cNvPicPr>
            <a:picLocks noChangeAspect="1" noChangeArrowheads="1"/>
          </p:cNvPicPr>
          <p:nvPr/>
        </p:nvPicPr>
        <p:blipFill>
          <a:blip r:embed="rId2" cstate="print"/>
          <a:srcRect/>
          <a:stretch>
            <a:fillRect/>
          </a:stretch>
        </p:blipFill>
        <p:spPr bwMode="auto">
          <a:xfrm>
            <a:off x="6096000" y="3657600"/>
            <a:ext cx="2695575" cy="2847975"/>
          </a:xfrm>
          <a:prstGeom prst="rect">
            <a:avLst/>
          </a:prstGeom>
          <a:noFill/>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Atazanavir</a:t>
            </a:r>
            <a:endParaRPr lang="en-ZA" b="1" dirty="0">
              <a:solidFill>
                <a:schemeClr val="tx2"/>
              </a:solidFill>
            </a:endParaRPr>
          </a:p>
        </p:txBody>
      </p:sp>
      <p:sp>
        <p:nvSpPr>
          <p:cNvPr id="7" name="Content Placeholder 6"/>
          <p:cNvSpPr>
            <a:spLocks noGrp="1"/>
          </p:cNvSpPr>
          <p:nvPr>
            <p:ph idx="1"/>
          </p:nvPr>
        </p:nvSpPr>
        <p:spPr>
          <a:xfrm>
            <a:off x="395536" y="1556792"/>
            <a:ext cx="8229600" cy="4525963"/>
          </a:xfrm>
        </p:spPr>
        <p:txBody>
          <a:bodyPr>
            <a:normAutofit fontScale="92500" lnSpcReduction="20000"/>
          </a:bodyPr>
          <a:lstStyle/>
          <a:p>
            <a:pPr>
              <a:buFont typeface="Wingdings" pitchFamily="2" charset="2"/>
              <a:buChar char="Ø"/>
            </a:pPr>
            <a:r>
              <a:rPr lang="en-ZA" dirty="0" smtClean="0"/>
              <a:t> Indirect </a:t>
            </a:r>
            <a:r>
              <a:rPr lang="en-ZA" dirty="0" err="1" smtClean="0"/>
              <a:t>hyperbilirubinemia</a:t>
            </a:r>
            <a:endParaRPr lang="en-ZA" dirty="0" smtClean="0"/>
          </a:p>
          <a:p>
            <a:pPr>
              <a:buFont typeface="Wingdings" pitchFamily="2" charset="2"/>
              <a:buChar char="Ø"/>
            </a:pPr>
            <a:r>
              <a:rPr lang="en-ZA" dirty="0" smtClean="0"/>
              <a:t> Prolonged electrocardiogram PR interval, first degree symptomatic </a:t>
            </a:r>
            <a:r>
              <a:rPr lang="en-ZA" dirty="0" err="1" smtClean="0"/>
              <a:t>atrioventricular</a:t>
            </a:r>
            <a:endParaRPr lang="en-ZA" dirty="0" smtClean="0"/>
          </a:p>
          <a:p>
            <a:pPr>
              <a:buFont typeface="Wingdings" pitchFamily="2" charset="2"/>
              <a:buChar char="Ø"/>
            </a:pPr>
            <a:r>
              <a:rPr lang="sv-SE" dirty="0" smtClean="0"/>
              <a:t>(AV) block in some patients</a:t>
            </a:r>
          </a:p>
          <a:p>
            <a:pPr>
              <a:buFont typeface="Wingdings" pitchFamily="2" charset="2"/>
              <a:buChar char="Ø"/>
            </a:pPr>
            <a:r>
              <a:rPr lang="en-ZA" dirty="0" smtClean="0"/>
              <a:t> </a:t>
            </a:r>
            <a:r>
              <a:rPr lang="en-ZA" dirty="0" err="1" smtClean="0"/>
              <a:t>Hyperglycemia</a:t>
            </a:r>
            <a:endParaRPr lang="en-ZA" dirty="0" smtClean="0"/>
          </a:p>
          <a:p>
            <a:pPr>
              <a:buFont typeface="Wingdings" pitchFamily="2" charset="2"/>
              <a:buChar char="Ø"/>
            </a:pPr>
            <a:r>
              <a:rPr lang="en-ZA" dirty="0" smtClean="0"/>
              <a:t> Fat </a:t>
            </a:r>
            <a:r>
              <a:rPr lang="en-ZA" dirty="0" err="1" smtClean="0"/>
              <a:t>maldistribution</a:t>
            </a:r>
            <a:endParaRPr lang="en-ZA" dirty="0" smtClean="0"/>
          </a:p>
          <a:p>
            <a:pPr>
              <a:buFont typeface="Wingdings" pitchFamily="2" charset="2"/>
              <a:buChar char="Ø"/>
            </a:pPr>
            <a:r>
              <a:rPr lang="en-ZA" dirty="0" err="1" smtClean="0"/>
              <a:t>Nephrolithiasis</a:t>
            </a:r>
            <a:endParaRPr lang="en-ZA" dirty="0" smtClean="0"/>
          </a:p>
          <a:p>
            <a:pPr>
              <a:buFont typeface="Wingdings" pitchFamily="2" charset="2"/>
              <a:buChar char="Ø"/>
            </a:pPr>
            <a:r>
              <a:rPr lang="en-ZA" dirty="0" smtClean="0"/>
              <a:t> Skin rash</a:t>
            </a:r>
          </a:p>
          <a:p>
            <a:pPr>
              <a:buFont typeface="Wingdings" pitchFamily="2" charset="2"/>
              <a:buChar char="Ø"/>
            </a:pPr>
            <a:r>
              <a:rPr lang="en-ZA" dirty="0" smtClean="0"/>
              <a:t> Increased serum </a:t>
            </a:r>
            <a:r>
              <a:rPr lang="en-ZA" dirty="0" err="1" smtClean="0"/>
              <a:t>transaminases</a:t>
            </a:r>
            <a:endParaRPr lang="en-ZA" dirty="0" smtClean="0"/>
          </a:p>
          <a:p>
            <a:pPr>
              <a:buFont typeface="Wingdings" pitchFamily="2" charset="2"/>
              <a:buChar char="Ø"/>
            </a:pPr>
            <a:r>
              <a:rPr lang="en-ZA" dirty="0" smtClean="0"/>
              <a:t> </a:t>
            </a:r>
            <a:r>
              <a:rPr lang="en-ZA" dirty="0" err="1" smtClean="0"/>
              <a:t>Hyperlipidemia</a:t>
            </a:r>
            <a:r>
              <a:rPr lang="en-ZA" dirty="0" smtClean="0"/>
              <a:t> (primarily with RTV boosting)</a:t>
            </a:r>
          </a:p>
          <a:p>
            <a:endParaRPr lang="en-ZA" dirty="0"/>
          </a:p>
        </p:txBody>
      </p:sp>
      <p:pic>
        <p:nvPicPr>
          <p:cNvPr id="5122" name="Picture 2" descr="http://3.bp.blogspot.com/_4CIhwWAfQHw/TJTrLv-iRQI/AAAAAAAAAFs/e2_ivV9FkF0/s1600/blue-morpho-butterfly-animals-twist.jpg"/>
          <p:cNvPicPr>
            <a:picLocks noChangeAspect="1" noChangeArrowheads="1"/>
          </p:cNvPicPr>
          <p:nvPr/>
        </p:nvPicPr>
        <p:blipFill>
          <a:blip r:embed="rId2" cstate="print"/>
          <a:srcRect/>
          <a:stretch>
            <a:fillRect/>
          </a:stretch>
        </p:blipFill>
        <p:spPr bwMode="auto">
          <a:xfrm>
            <a:off x="7375779" y="332656"/>
            <a:ext cx="1768221" cy="1600200"/>
          </a:xfrm>
          <a:prstGeom prst="rect">
            <a:avLst/>
          </a:prstGeom>
          <a:noFill/>
        </p:spPr>
      </p:pic>
      <p:sp>
        <p:nvSpPr>
          <p:cNvPr id="5" name="TextBox 4"/>
          <p:cNvSpPr txBox="1"/>
          <p:nvPr/>
        </p:nvSpPr>
        <p:spPr>
          <a:xfrm>
            <a:off x="395536" y="1124744"/>
            <a:ext cx="3672408" cy="461665"/>
          </a:xfrm>
          <a:prstGeom prst="rect">
            <a:avLst/>
          </a:prstGeom>
          <a:noFill/>
        </p:spPr>
        <p:txBody>
          <a:bodyPr wrap="square" rtlCol="0">
            <a:spAutoFit/>
          </a:bodyPr>
          <a:lstStyle/>
          <a:p>
            <a:r>
              <a:rPr lang="en-ZA" sz="2400" b="1" dirty="0" smtClean="0">
                <a:solidFill>
                  <a:srgbClr val="0000CC"/>
                </a:solidFill>
              </a:rPr>
              <a:t>Adverse effects</a:t>
            </a:r>
            <a:endParaRPr lang="en-ZA" sz="2400" b="1" dirty="0">
              <a:solidFill>
                <a:srgbClr val="0000CC"/>
              </a:solidFill>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Atazanavir</a:t>
            </a:r>
            <a:endParaRPr lang="en-ZA" b="1" dirty="0">
              <a:solidFill>
                <a:schemeClr val="tx2"/>
              </a:solidFill>
            </a:endParaRPr>
          </a:p>
        </p:txBody>
      </p:sp>
      <p:sp>
        <p:nvSpPr>
          <p:cNvPr id="7" name="Content Placeholder 6"/>
          <p:cNvSpPr>
            <a:spLocks noGrp="1"/>
          </p:cNvSpPr>
          <p:nvPr>
            <p:ph idx="1"/>
          </p:nvPr>
        </p:nvSpPr>
        <p:spPr>
          <a:xfrm>
            <a:off x="467544" y="1484784"/>
            <a:ext cx="8229600" cy="5102027"/>
          </a:xfrm>
        </p:spPr>
        <p:txBody>
          <a:bodyPr>
            <a:normAutofit fontScale="62500" lnSpcReduction="20000"/>
          </a:bodyPr>
          <a:lstStyle/>
          <a:p>
            <a:r>
              <a:rPr lang="en-ZA" dirty="0" smtClean="0"/>
              <a:t>ATV is both a substrate and an inhibitor of the CYP3A4 enzyme system and has significant interactions with drugs highly dependent on CYP3A4 for metabolism. </a:t>
            </a:r>
          </a:p>
          <a:p>
            <a:r>
              <a:rPr lang="en-ZA" dirty="0" smtClean="0"/>
              <a:t>There is potential for multiple drug interactions with </a:t>
            </a:r>
            <a:r>
              <a:rPr lang="en-ZA" dirty="0" err="1" smtClean="0"/>
              <a:t>atazanavir</a:t>
            </a:r>
            <a:r>
              <a:rPr lang="en-ZA" dirty="0" smtClean="0"/>
              <a:t>. .</a:t>
            </a:r>
          </a:p>
          <a:p>
            <a:r>
              <a:rPr lang="en-ZA" dirty="0" smtClean="0"/>
              <a:t> Before </a:t>
            </a:r>
            <a:r>
              <a:rPr lang="en-ZA" dirty="0" err="1" smtClean="0"/>
              <a:t>atazanavir</a:t>
            </a:r>
            <a:r>
              <a:rPr lang="en-ZA" dirty="0" smtClean="0"/>
              <a:t> is administered, the patient’s medication profile should be carefully reviewed for potential drug interactions with </a:t>
            </a:r>
            <a:r>
              <a:rPr lang="en-ZA" dirty="0" err="1" smtClean="0"/>
              <a:t>atazanavir</a:t>
            </a:r>
            <a:r>
              <a:rPr lang="en-ZA" dirty="0" smtClean="0"/>
              <a:t>.</a:t>
            </a:r>
          </a:p>
          <a:p>
            <a:r>
              <a:rPr lang="en-ZA" dirty="0" smtClean="0"/>
              <a:t> Tenofovir decreases </a:t>
            </a:r>
            <a:r>
              <a:rPr lang="en-ZA" dirty="0" err="1" smtClean="0"/>
              <a:t>atazanavir</a:t>
            </a:r>
            <a:r>
              <a:rPr lang="en-ZA" dirty="0" smtClean="0"/>
              <a:t> plasma concentrations. Only ritonavir-boosted </a:t>
            </a:r>
            <a:r>
              <a:rPr lang="en-ZA" dirty="0" err="1" smtClean="0"/>
              <a:t>atazanavir</a:t>
            </a:r>
            <a:r>
              <a:rPr lang="en-ZA" dirty="0" smtClean="0"/>
              <a:t> should be used in combination with </a:t>
            </a:r>
            <a:r>
              <a:rPr lang="en-ZA" dirty="0" err="1" smtClean="0"/>
              <a:t>tenofovir</a:t>
            </a:r>
            <a:r>
              <a:rPr lang="en-ZA" dirty="0" smtClean="0"/>
              <a:t>.</a:t>
            </a:r>
          </a:p>
          <a:p>
            <a:r>
              <a:rPr lang="en-ZA" dirty="0" smtClean="0"/>
              <a:t>NNRTIs: Efavirenz, </a:t>
            </a:r>
            <a:r>
              <a:rPr lang="en-ZA" dirty="0" err="1" smtClean="0"/>
              <a:t>etravirine</a:t>
            </a:r>
            <a:r>
              <a:rPr lang="en-ZA" dirty="0" smtClean="0"/>
              <a:t>, and nevirapine decrease </a:t>
            </a:r>
            <a:r>
              <a:rPr lang="en-ZA" dirty="0" err="1" smtClean="0"/>
              <a:t>atazanavir</a:t>
            </a:r>
            <a:r>
              <a:rPr lang="en-ZA" dirty="0" smtClean="0"/>
              <a:t> plasma concentrations significantly. Nevirapine and </a:t>
            </a:r>
            <a:r>
              <a:rPr lang="en-ZA" dirty="0" err="1" smtClean="0"/>
              <a:t>etravirine</a:t>
            </a:r>
            <a:r>
              <a:rPr lang="en-ZA" dirty="0" smtClean="0"/>
              <a:t> should not be </a:t>
            </a:r>
            <a:r>
              <a:rPr lang="en-ZA" dirty="0" err="1" smtClean="0"/>
              <a:t>coadministered</a:t>
            </a:r>
            <a:r>
              <a:rPr lang="en-ZA" dirty="0" smtClean="0"/>
              <a:t> to patients receiving ATV . Efavirenz should not be </a:t>
            </a:r>
            <a:r>
              <a:rPr lang="en-ZA" dirty="0" err="1" smtClean="0"/>
              <a:t>coadministered</a:t>
            </a:r>
            <a:r>
              <a:rPr lang="en-ZA" dirty="0" smtClean="0"/>
              <a:t> with </a:t>
            </a:r>
            <a:r>
              <a:rPr lang="en-ZA" dirty="0" err="1" smtClean="0"/>
              <a:t>atazanavir</a:t>
            </a:r>
            <a:r>
              <a:rPr lang="en-ZA" dirty="0" smtClean="0"/>
              <a:t> in treatment-experienced patients but may be used in combination with </a:t>
            </a:r>
            <a:r>
              <a:rPr lang="en-ZA" dirty="0" err="1" smtClean="0"/>
              <a:t>atazanavir</a:t>
            </a:r>
            <a:r>
              <a:rPr lang="en-ZA" dirty="0" smtClean="0"/>
              <a:t> 400 mg plus ritonavir boosting in treatment-naive adults.</a:t>
            </a:r>
          </a:p>
          <a:p>
            <a:r>
              <a:rPr lang="en-ZA" dirty="0" smtClean="0"/>
              <a:t>Atazanavir absorption is dependent on low gastric </a:t>
            </a:r>
            <a:r>
              <a:rPr lang="en-ZA" dirty="0" err="1" smtClean="0"/>
              <a:t>pH.</a:t>
            </a:r>
            <a:r>
              <a:rPr lang="en-ZA" dirty="0" smtClean="0"/>
              <a:t> When </a:t>
            </a:r>
            <a:r>
              <a:rPr lang="en-ZA" dirty="0" err="1" smtClean="0"/>
              <a:t>atazanavir</a:t>
            </a:r>
            <a:r>
              <a:rPr lang="en-ZA" dirty="0" smtClean="0"/>
              <a:t> is administered with medications that alter gastric pH, dosage adjustment is indicated</a:t>
            </a:r>
            <a:endParaRPr lang="en-ZA" dirty="0"/>
          </a:p>
        </p:txBody>
      </p:sp>
      <p:pic>
        <p:nvPicPr>
          <p:cNvPr id="5122" name="Picture 2" descr="http://3.bp.blogspot.com/_4CIhwWAfQHw/TJTrLv-iRQI/AAAAAAAAAFs/e2_ivV9FkF0/s1600/blue-morpho-butterfly-animals-twist.jpg"/>
          <p:cNvPicPr>
            <a:picLocks noChangeAspect="1" noChangeArrowheads="1"/>
          </p:cNvPicPr>
          <p:nvPr/>
        </p:nvPicPr>
        <p:blipFill>
          <a:blip r:embed="rId2" cstate="print"/>
          <a:srcRect/>
          <a:stretch>
            <a:fillRect/>
          </a:stretch>
        </p:blipFill>
        <p:spPr bwMode="auto">
          <a:xfrm>
            <a:off x="7375781" y="0"/>
            <a:ext cx="1625139" cy="1472184"/>
          </a:xfrm>
          <a:prstGeom prst="rect">
            <a:avLst/>
          </a:prstGeom>
          <a:noFill/>
        </p:spPr>
      </p:pic>
      <p:sp>
        <p:nvSpPr>
          <p:cNvPr id="5" name="TextBox 4"/>
          <p:cNvSpPr txBox="1"/>
          <p:nvPr/>
        </p:nvSpPr>
        <p:spPr>
          <a:xfrm>
            <a:off x="323528" y="980728"/>
            <a:ext cx="4392488" cy="523220"/>
          </a:xfrm>
          <a:prstGeom prst="rect">
            <a:avLst/>
          </a:prstGeom>
          <a:noFill/>
        </p:spPr>
        <p:txBody>
          <a:bodyPr wrap="square" rtlCol="0">
            <a:spAutoFit/>
          </a:bodyPr>
          <a:lstStyle/>
          <a:p>
            <a:r>
              <a:rPr lang="en-ZA" sz="2800" b="1" dirty="0" smtClean="0">
                <a:solidFill>
                  <a:srgbClr val="0000CC"/>
                </a:solidFill>
              </a:rPr>
              <a:t>Drug interactions</a:t>
            </a:r>
            <a:endParaRPr lang="en-ZA" sz="2800" b="1" dirty="0">
              <a:solidFill>
                <a:srgbClr val="0000CC"/>
              </a:solidFill>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Atazanavir</a:t>
            </a:r>
            <a:endParaRPr lang="en-ZA" b="1" dirty="0">
              <a:solidFill>
                <a:schemeClr val="tx2"/>
              </a:solidFill>
            </a:endParaRPr>
          </a:p>
        </p:txBody>
      </p:sp>
      <p:sp>
        <p:nvSpPr>
          <p:cNvPr id="8" name="Content Placeholder 7"/>
          <p:cNvSpPr>
            <a:spLocks noGrp="1"/>
          </p:cNvSpPr>
          <p:nvPr>
            <p:ph idx="1"/>
          </p:nvPr>
        </p:nvSpPr>
        <p:spPr>
          <a:xfrm>
            <a:off x="457200" y="1600200"/>
            <a:ext cx="8229600" cy="4925144"/>
          </a:xfrm>
        </p:spPr>
        <p:txBody>
          <a:bodyPr>
            <a:normAutofit fontScale="70000" lnSpcReduction="20000"/>
          </a:bodyPr>
          <a:lstStyle/>
          <a:p>
            <a:r>
              <a:rPr lang="en-ZA" dirty="0" smtClean="0"/>
              <a:t>Generally only use boosted with RTV </a:t>
            </a:r>
            <a:r>
              <a:rPr lang="en-ZA" dirty="0" err="1" smtClean="0"/>
              <a:t>esp</a:t>
            </a:r>
            <a:r>
              <a:rPr lang="en-ZA" dirty="0" smtClean="0"/>
              <a:t> in children&lt; 13 years</a:t>
            </a:r>
          </a:p>
          <a:p>
            <a:r>
              <a:rPr lang="en-ZA" dirty="0" smtClean="0"/>
              <a:t>Administer ATV with food to enhance absorption.</a:t>
            </a:r>
          </a:p>
          <a:p>
            <a:r>
              <a:rPr lang="en-ZA" dirty="0" smtClean="0"/>
              <a:t>Use ATV with caution in patients with pre-existing cardiac conduction system disease or with other drugs known to prolong the PR interval (e.g., calcium channel blockers, beta-blockers, </a:t>
            </a:r>
            <a:r>
              <a:rPr lang="en-ZA" dirty="0" err="1" smtClean="0"/>
              <a:t>digoxin</a:t>
            </a:r>
            <a:r>
              <a:rPr lang="en-ZA" dirty="0" smtClean="0"/>
              <a:t>, </a:t>
            </a:r>
            <a:r>
              <a:rPr lang="en-ZA" dirty="0" err="1" smtClean="0"/>
              <a:t>verapamil</a:t>
            </a:r>
            <a:r>
              <a:rPr lang="en-ZA" dirty="0" smtClean="0"/>
              <a:t>).</a:t>
            </a:r>
          </a:p>
          <a:p>
            <a:r>
              <a:rPr lang="en-ZA" dirty="0" smtClean="0"/>
              <a:t> ATV absorption is dependent on low gastric pH; therefore, when ATV is administered with medications that alter gastric pH, special dosing information is indicated</a:t>
            </a:r>
          </a:p>
          <a:p>
            <a:r>
              <a:rPr lang="en-ZA" dirty="0" smtClean="0"/>
              <a:t> Give ATV at least 2 hours before or 1 hour after antacid or ddI tablet administration.</a:t>
            </a:r>
          </a:p>
          <a:p>
            <a:r>
              <a:rPr lang="en-ZA" dirty="0" smtClean="0"/>
              <a:t>Only RTV-boosted ATV should be used in combination with TDF or EFV</a:t>
            </a:r>
          </a:p>
          <a:p>
            <a:r>
              <a:rPr lang="en-ZA" dirty="0" smtClean="0"/>
              <a:t>Nevirapine and </a:t>
            </a:r>
            <a:r>
              <a:rPr lang="en-ZA" dirty="0" err="1" smtClean="0"/>
              <a:t>etravirine</a:t>
            </a:r>
            <a:r>
              <a:rPr lang="en-ZA" dirty="0" smtClean="0"/>
              <a:t> should not be </a:t>
            </a:r>
            <a:r>
              <a:rPr lang="en-ZA" dirty="0" err="1" smtClean="0"/>
              <a:t>coadministered</a:t>
            </a:r>
            <a:r>
              <a:rPr lang="en-ZA" dirty="0" smtClean="0"/>
              <a:t> to patients receiving </a:t>
            </a:r>
            <a:r>
              <a:rPr lang="en-ZA" dirty="0" err="1" smtClean="0"/>
              <a:t>atazanavir</a:t>
            </a:r>
            <a:r>
              <a:rPr lang="en-ZA" dirty="0" smtClean="0"/>
              <a:t> (with or without ritonavir</a:t>
            </a:r>
          </a:p>
          <a:p>
            <a:pPr>
              <a:buNone/>
            </a:pPr>
            <a:endParaRPr lang="en-ZA" dirty="0"/>
          </a:p>
        </p:txBody>
      </p:sp>
      <p:pic>
        <p:nvPicPr>
          <p:cNvPr id="5122" name="Picture 2" descr="http://3.bp.blogspot.com/_4CIhwWAfQHw/TJTrLv-iRQI/AAAAAAAAAFs/e2_ivV9FkF0/s1600/blue-morpho-butterfly-animals-twist.jpg"/>
          <p:cNvPicPr>
            <a:picLocks noChangeAspect="1" noChangeArrowheads="1"/>
          </p:cNvPicPr>
          <p:nvPr/>
        </p:nvPicPr>
        <p:blipFill>
          <a:blip r:embed="rId2" cstate="print"/>
          <a:srcRect/>
          <a:stretch>
            <a:fillRect/>
          </a:stretch>
        </p:blipFill>
        <p:spPr bwMode="auto">
          <a:xfrm>
            <a:off x="7459980" y="0"/>
            <a:ext cx="1684020" cy="1524000"/>
          </a:xfrm>
          <a:prstGeom prst="rect">
            <a:avLst/>
          </a:prstGeom>
          <a:noFill/>
        </p:spPr>
      </p:pic>
      <p:sp>
        <p:nvSpPr>
          <p:cNvPr id="5" name="TextBox 4"/>
          <p:cNvSpPr txBox="1"/>
          <p:nvPr/>
        </p:nvSpPr>
        <p:spPr>
          <a:xfrm>
            <a:off x="179512" y="836712"/>
            <a:ext cx="4464496" cy="523220"/>
          </a:xfrm>
          <a:prstGeom prst="rect">
            <a:avLst/>
          </a:prstGeom>
          <a:noFill/>
        </p:spPr>
        <p:txBody>
          <a:bodyPr wrap="square" rtlCol="0">
            <a:spAutoFit/>
          </a:bodyPr>
          <a:lstStyle/>
          <a:p>
            <a:r>
              <a:rPr lang="en-ZA" sz="2800" b="1" dirty="0" smtClean="0">
                <a:solidFill>
                  <a:srgbClr val="0000CC"/>
                </a:solidFill>
              </a:rPr>
              <a:t>Special Instructions</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Atazanavir</a:t>
            </a:r>
            <a:endParaRPr lang="en-ZA" b="1" dirty="0">
              <a:solidFill>
                <a:schemeClr val="tx2"/>
              </a:solidFill>
            </a:endParaRPr>
          </a:p>
        </p:txBody>
      </p:sp>
      <p:graphicFrame>
        <p:nvGraphicFramePr>
          <p:cNvPr id="8" name="Table Placeholder 7"/>
          <p:cNvGraphicFramePr>
            <a:graphicFrameLocks noGrp="1"/>
          </p:cNvGraphicFramePr>
          <p:nvPr>
            <p:ph type="tbl" idx="1"/>
          </p:nvPr>
        </p:nvGraphicFramePr>
        <p:xfrm>
          <a:off x="179512" y="1844824"/>
          <a:ext cx="8820473" cy="4871720"/>
        </p:xfrm>
        <a:graphic>
          <a:graphicData uri="http://schemas.openxmlformats.org/drawingml/2006/table">
            <a:tbl>
              <a:tblPr firstRow="1" bandRow="1">
                <a:tableStyleId>{5C22544A-7EE6-4342-B048-85BDC9FD1C3A}</a:tableStyleId>
              </a:tblPr>
              <a:tblGrid>
                <a:gridCol w="2339752"/>
                <a:gridCol w="1728192"/>
                <a:gridCol w="4752529"/>
              </a:tblGrid>
              <a:tr h="370840">
                <a:tc>
                  <a:txBody>
                    <a:bodyPr/>
                    <a:lstStyle/>
                    <a:p>
                      <a:r>
                        <a:rPr lang="en-ZA" dirty="0" smtClean="0"/>
                        <a:t>AGE</a:t>
                      </a:r>
                      <a:endParaRPr lang="en-ZA" dirty="0"/>
                    </a:p>
                  </a:txBody>
                  <a:tcPr/>
                </a:tc>
                <a:tc>
                  <a:txBody>
                    <a:bodyPr/>
                    <a:lstStyle/>
                    <a:p>
                      <a:r>
                        <a:rPr lang="en-ZA" dirty="0" smtClean="0"/>
                        <a:t>weight</a:t>
                      </a:r>
                      <a:endParaRPr lang="en-ZA" dirty="0"/>
                    </a:p>
                  </a:txBody>
                  <a:tcPr/>
                </a:tc>
                <a:tc>
                  <a:txBody>
                    <a:bodyPr/>
                    <a:lstStyle/>
                    <a:p>
                      <a:r>
                        <a:rPr lang="en-ZA" dirty="0" smtClean="0"/>
                        <a:t>Dosage given  with food </a:t>
                      </a:r>
                      <a:endParaRPr lang="en-ZA" dirty="0"/>
                    </a:p>
                  </a:txBody>
                  <a:tcPr/>
                </a:tc>
              </a:tr>
              <a:tr h="370840">
                <a:tc>
                  <a:txBody>
                    <a:bodyPr/>
                    <a:lstStyle/>
                    <a:p>
                      <a:r>
                        <a:rPr lang="en-ZA" dirty="0" smtClean="0"/>
                        <a:t>Neonates</a:t>
                      </a:r>
                      <a:endParaRPr lang="en-ZA" dirty="0"/>
                    </a:p>
                  </a:txBody>
                  <a:tcPr/>
                </a:tc>
                <a:tc>
                  <a:txBody>
                    <a:bodyPr/>
                    <a:lstStyle/>
                    <a:p>
                      <a:endParaRPr lang="en-ZA" dirty="0"/>
                    </a:p>
                  </a:txBody>
                  <a:tcPr/>
                </a:tc>
                <a:tc>
                  <a:txBody>
                    <a:bodyPr/>
                    <a:lstStyle/>
                    <a:p>
                      <a:r>
                        <a:rPr lang="en-ZA" dirty="0" err="1" smtClean="0"/>
                        <a:t>Dont</a:t>
                      </a:r>
                      <a:r>
                        <a:rPr lang="en-ZA" dirty="0" smtClean="0"/>
                        <a:t> administer to neonates because of risks associated with </a:t>
                      </a:r>
                      <a:r>
                        <a:rPr lang="en-ZA" dirty="0" err="1" smtClean="0"/>
                        <a:t>hyperbilirubinemia</a:t>
                      </a:r>
                      <a:r>
                        <a:rPr lang="en-ZA" dirty="0" smtClean="0"/>
                        <a:t> (</a:t>
                      </a:r>
                      <a:r>
                        <a:rPr lang="en-ZA" dirty="0" err="1" smtClean="0"/>
                        <a:t>kernicterus</a:t>
                      </a:r>
                      <a:r>
                        <a:rPr lang="en-ZA" dirty="0" smtClean="0"/>
                        <a:t>)</a:t>
                      </a:r>
                      <a:endParaRPr lang="en-ZA" dirty="0"/>
                    </a:p>
                  </a:txBody>
                  <a:tcPr/>
                </a:tc>
              </a:tr>
              <a:tr h="501248">
                <a:tc>
                  <a:txBody>
                    <a:bodyPr/>
                    <a:lstStyle/>
                    <a:p>
                      <a:r>
                        <a:rPr lang="en-ZA" dirty="0" smtClean="0"/>
                        <a:t>Paediatric: 6 - 18 years</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tc>
                  <a:txBody>
                    <a:bodyPr/>
                    <a:lstStyle/>
                    <a:p>
                      <a:r>
                        <a:rPr lang="en-ZA" dirty="0" smtClean="0"/>
                        <a:t>205 mg/m2 OD</a:t>
                      </a:r>
                    </a:p>
                    <a:p>
                      <a:endParaRPr lang="en-ZA" dirty="0"/>
                    </a:p>
                  </a:txBody>
                  <a:tcPr/>
                </a:tc>
              </a:tr>
              <a:tr h="370840">
                <a:tc>
                  <a:txBody>
                    <a:bodyPr/>
                    <a:lstStyle/>
                    <a:p>
                      <a:endParaRPr lang="en-ZA"/>
                    </a:p>
                  </a:txBody>
                  <a:tcPr/>
                </a:tc>
                <a:tc>
                  <a:txBody>
                    <a:bodyPr/>
                    <a:lstStyle/>
                    <a:p>
                      <a:r>
                        <a:rPr lang="en-ZA" dirty="0" smtClean="0"/>
                        <a:t>15 - &lt;25 kg</a:t>
                      </a:r>
                    </a:p>
                  </a:txBody>
                  <a:tcPr/>
                </a:tc>
                <a:tc>
                  <a:txBody>
                    <a:bodyPr/>
                    <a:lstStyle/>
                    <a:p>
                      <a:r>
                        <a:rPr lang="en-ZA" dirty="0" smtClean="0"/>
                        <a:t>ATV 150mg + RTV 80 mg OD</a:t>
                      </a:r>
                      <a:endParaRPr lang="en-ZA" dirty="0"/>
                    </a:p>
                  </a:txBody>
                  <a:tcPr/>
                </a:tc>
              </a:tr>
              <a:tr h="370840">
                <a:tc>
                  <a:txBody>
                    <a:bodyPr/>
                    <a:lstStyle/>
                    <a:p>
                      <a:endParaRPr lang="en-ZA"/>
                    </a:p>
                  </a:txBody>
                  <a:tcPr/>
                </a:tc>
                <a:tc>
                  <a:txBody>
                    <a:bodyPr/>
                    <a:lstStyle/>
                    <a:p>
                      <a:r>
                        <a:rPr lang="en-ZA" dirty="0" smtClean="0"/>
                        <a:t>25 - &lt;32 kg</a:t>
                      </a:r>
                    </a:p>
                  </a:txBody>
                  <a:tcPr/>
                </a:tc>
                <a:tc>
                  <a:txBody>
                    <a:bodyPr/>
                    <a:lstStyle/>
                    <a:p>
                      <a:r>
                        <a:rPr lang="en-ZA" dirty="0" smtClean="0"/>
                        <a:t>ATV 200mg + RTV 100 mg OD</a:t>
                      </a:r>
                    </a:p>
                  </a:txBody>
                  <a:tcPr/>
                </a:tc>
              </a:tr>
              <a:tr h="370840">
                <a:tc>
                  <a:txBody>
                    <a:bodyPr/>
                    <a:lstStyle/>
                    <a:p>
                      <a:endParaRPr lang="en-ZA"/>
                    </a:p>
                  </a:txBody>
                  <a:tcPr/>
                </a:tc>
                <a:tc>
                  <a:txBody>
                    <a:bodyPr/>
                    <a:lstStyle/>
                    <a:p>
                      <a:r>
                        <a:rPr lang="en-ZA" dirty="0" smtClean="0"/>
                        <a:t>32 - &lt;35 kg</a:t>
                      </a:r>
                      <a:endParaRPr lang="en-ZA" dirty="0"/>
                    </a:p>
                  </a:txBody>
                  <a:tcPr/>
                </a:tc>
                <a:tc>
                  <a:txBody>
                    <a:bodyPr/>
                    <a:lstStyle/>
                    <a:p>
                      <a:r>
                        <a:rPr lang="en-ZA" dirty="0" smtClean="0"/>
                        <a:t> ATV 300mg + RTV 100 mg OD</a:t>
                      </a:r>
                      <a:endParaRPr lang="en-ZA" dirty="0"/>
                    </a:p>
                  </a:txBody>
                  <a:tcPr/>
                </a:tc>
              </a:tr>
              <a:tr h="370840">
                <a:tc>
                  <a:txBody>
                    <a:bodyPr/>
                    <a:lstStyle/>
                    <a:p>
                      <a:endParaRPr lang="en-ZA"/>
                    </a:p>
                  </a:txBody>
                  <a:tcPr/>
                </a:tc>
                <a:tc>
                  <a:txBody>
                    <a:bodyPr/>
                    <a:lstStyle/>
                    <a:p>
                      <a:r>
                        <a:rPr lang="en-ZA" dirty="0" smtClean="0"/>
                        <a:t>&gt;35 kg</a:t>
                      </a:r>
                      <a:endParaRPr lang="en-ZA" dirty="0"/>
                    </a:p>
                  </a:txBody>
                  <a:tcPr/>
                </a:tc>
                <a:tc>
                  <a:txBody>
                    <a:bodyPr/>
                    <a:lstStyle/>
                    <a:p>
                      <a:r>
                        <a:rPr lang="en-ZA" dirty="0" smtClean="0"/>
                        <a:t>ATV 300 mg+ RTV 100 mg OD</a:t>
                      </a:r>
                      <a:endParaRPr lang="en-ZA" dirty="0"/>
                    </a:p>
                  </a:txBody>
                  <a:tcPr/>
                </a:tc>
              </a:tr>
              <a:tr h="370840">
                <a:tc>
                  <a:txBody>
                    <a:bodyPr/>
                    <a:lstStyle/>
                    <a:p>
                      <a:r>
                        <a:rPr lang="en-ZA" b="1" dirty="0" smtClean="0"/>
                        <a:t>Adolescent (≥18–21 years of age)/adult dose:</a:t>
                      </a:r>
                    </a:p>
                  </a:txBody>
                  <a:tcPr/>
                </a:tc>
                <a:tc>
                  <a:txBody>
                    <a:bodyPr/>
                    <a:lstStyle/>
                    <a:p>
                      <a:endParaRPr lang="en-ZA" dirty="0"/>
                    </a:p>
                  </a:txBody>
                  <a:tcPr/>
                </a:tc>
                <a:tc>
                  <a:txBody>
                    <a:bodyPr/>
                    <a:lstStyle/>
                    <a:p>
                      <a:r>
                        <a:rPr lang="en-ZA" i="1" dirty="0" smtClean="0"/>
                        <a:t>Antiretroviral-naive patients:</a:t>
                      </a:r>
                    </a:p>
                    <a:p>
                      <a:r>
                        <a:rPr lang="en-ZA" dirty="0" smtClean="0"/>
                        <a:t>ATV 300 mg + RTV 100 mg OD or ATV 400 mg OD</a:t>
                      </a:r>
                    </a:p>
                    <a:p>
                      <a:r>
                        <a:rPr lang="en-ZA" i="1" dirty="0" smtClean="0"/>
                        <a:t>Antiretroviral-experienced patients:</a:t>
                      </a:r>
                    </a:p>
                    <a:p>
                      <a:r>
                        <a:rPr lang="en-ZA" dirty="0" smtClean="0"/>
                        <a:t>ATV 300 mg + RTV 100 mg OD</a:t>
                      </a:r>
                    </a:p>
                    <a:p>
                      <a:r>
                        <a:rPr lang="en-ZA" i="1" dirty="0" smtClean="0"/>
                        <a:t>ATV  +EFV adults in therapy-naive patients only:</a:t>
                      </a:r>
                    </a:p>
                    <a:p>
                      <a:r>
                        <a:rPr lang="en-ZA" dirty="0" smtClean="0"/>
                        <a:t>ATV 400 mg + RTV 100 mg + EFV 600 mg OD</a:t>
                      </a:r>
                      <a:endParaRPr lang="en-ZA" dirty="0"/>
                    </a:p>
                  </a:txBody>
                  <a:tcPr/>
                </a:tc>
              </a:tr>
            </a:tbl>
          </a:graphicData>
        </a:graphic>
      </p:graphicFrame>
      <p:pic>
        <p:nvPicPr>
          <p:cNvPr id="5122" name="Picture 2" descr="http://3.bp.blogspot.com/_4CIhwWAfQHw/TJTrLv-iRQI/AAAAAAAAAFs/e2_ivV9FkF0/s1600/blue-morpho-butterfly-animals-twist.jpg"/>
          <p:cNvPicPr>
            <a:picLocks noChangeAspect="1" noChangeArrowheads="1"/>
          </p:cNvPicPr>
          <p:nvPr/>
        </p:nvPicPr>
        <p:blipFill>
          <a:blip r:embed="rId2" cstate="print"/>
          <a:srcRect/>
          <a:stretch>
            <a:fillRect/>
          </a:stretch>
        </p:blipFill>
        <p:spPr bwMode="auto">
          <a:xfrm>
            <a:off x="6660236" y="260648"/>
            <a:ext cx="1599819" cy="1447800"/>
          </a:xfrm>
          <a:prstGeom prst="rect">
            <a:avLst/>
          </a:prstGeom>
          <a:noFill/>
        </p:spPr>
      </p:pic>
      <p:sp>
        <p:nvSpPr>
          <p:cNvPr id="5" name="TextBox 4"/>
          <p:cNvSpPr txBox="1"/>
          <p:nvPr/>
        </p:nvSpPr>
        <p:spPr>
          <a:xfrm>
            <a:off x="251520" y="1268760"/>
            <a:ext cx="4896544" cy="523220"/>
          </a:xfrm>
          <a:prstGeom prst="rect">
            <a:avLst/>
          </a:prstGeom>
          <a:noFill/>
        </p:spPr>
        <p:txBody>
          <a:bodyPr wrap="square" rtlCol="0">
            <a:spAutoFit/>
          </a:bodyPr>
          <a:lstStyle/>
          <a:p>
            <a:r>
              <a:rPr lang="en-ZA" sz="2800" b="1" dirty="0" smtClean="0">
                <a:solidFill>
                  <a:srgbClr val="0000CC"/>
                </a:solidFill>
              </a:rPr>
              <a:t>Dosages</a:t>
            </a:r>
            <a:endParaRPr lang="en-ZA" sz="2800" b="1" dirty="0">
              <a:solidFill>
                <a:srgbClr val="0000CC"/>
              </a:solidFill>
            </a:endParaRPr>
          </a:p>
        </p:txBody>
      </p:sp>
      <p:sp>
        <p:nvSpPr>
          <p:cNvPr id="7" name="TextBox 6"/>
          <p:cNvSpPr txBox="1"/>
          <p:nvPr/>
        </p:nvSpPr>
        <p:spPr>
          <a:xfrm>
            <a:off x="611560" y="7389440"/>
            <a:ext cx="7632848" cy="369332"/>
          </a:xfrm>
          <a:prstGeom prst="rect">
            <a:avLst/>
          </a:prstGeom>
          <a:noFill/>
        </p:spPr>
        <p:txBody>
          <a:bodyPr wrap="square" rtlCol="0">
            <a:spAutoFit/>
          </a:bodyPr>
          <a:lstStyle/>
          <a:p>
            <a:r>
              <a:rPr lang="en-ZA" dirty="0" smtClean="0"/>
              <a:t>,</a:t>
            </a:r>
          </a:p>
        </p:txBody>
      </p:sp>
    </p:spTree>
  </p:cSld>
  <p:clrMapOvr>
    <a:masterClrMapping/>
  </p:clrMapOvr>
  <p:transition spd="med">
    <p:pull dir="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r>
              <a:rPr lang="en-ZA" dirty="0" smtClean="0"/>
              <a:t>Keep things simple</a:t>
            </a:r>
          </a:p>
          <a:p>
            <a:r>
              <a:rPr lang="en-ZA" dirty="0" smtClean="0"/>
              <a:t>Accurate doses </a:t>
            </a:r>
            <a:r>
              <a:rPr lang="en-ZA" dirty="0" err="1" smtClean="0"/>
              <a:t>vs</a:t>
            </a:r>
            <a:r>
              <a:rPr lang="en-ZA" dirty="0" smtClean="0"/>
              <a:t> simplicity and ease of use</a:t>
            </a:r>
          </a:p>
          <a:p>
            <a:r>
              <a:rPr lang="en-ZA" dirty="0" smtClean="0"/>
              <a:t>With post marketing research very often Package insert doses are no long reliable</a:t>
            </a:r>
          </a:p>
          <a:p>
            <a:r>
              <a:rPr lang="en-ZA" dirty="0" smtClean="0"/>
              <a:t>Things aren't always as clear as they seem</a:t>
            </a:r>
          </a:p>
          <a:p>
            <a:r>
              <a:rPr lang="en-ZA" dirty="0" smtClean="0"/>
              <a:t>Consult a recent good guideline</a:t>
            </a:r>
            <a:endParaRPr lang="en-ZA"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85813" y="-214313"/>
            <a:ext cx="7772400" cy="1143001"/>
          </a:xfrm>
        </p:spPr>
        <p:txBody>
          <a:bodyPr/>
          <a:lstStyle/>
          <a:p>
            <a:pPr eaLnBrk="1" hangingPunct="1"/>
            <a:r>
              <a:rPr lang="en-US" smtClean="0"/>
              <a:t>Practical Resources</a:t>
            </a:r>
          </a:p>
        </p:txBody>
      </p:sp>
      <p:sp>
        <p:nvSpPr>
          <p:cNvPr id="117763" name="Rectangle 3"/>
          <p:cNvSpPr>
            <a:spLocks noGrp="1" noChangeArrowheads="1"/>
          </p:cNvSpPr>
          <p:nvPr>
            <p:ph type="body" idx="1"/>
          </p:nvPr>
        </p:nvSpPr>
        <p:spPr>
          <a:xfrm>
            <a:off x="214313" y="642938"/>
            <a:ext cx="8358187" cy="5643562"/>
          </a:xfrm>
        </p:spPr>
        <p:txBody>
          <a:bodyPr>
            <a:normAutofit fontScale="92500" lnSpcReduction="10000"/>
          </a:bodyPr>
          <a:lstStyle/>
          <a:p>
            <a:pPr eaLnBrk="1" hangingPunct="1">
              <a:lnSpc>
                <a:spcPct val="90000"/>
              </a:lnSpc>
            </a:pPr>
            <a:r>
              <a:rPr lang="en-US" sz="2800" dirty="0" smtClean="0">
                <a:solidFill>
                  <a:schemeClr val="hlink"/>
                </a:solidFill>
              </a:rPr>
              <a:t>SA HIV Clinicians Society </a:t>
            </a:r>
          </a:p>
          <a:p>
            <a:pPr lvl="1" eaLnBrk="1" hangingPunct="1">
              <a:lnSpc>
                <a:spcPct val="90000"/>
              </a:lnSpc>
            </a:pPr>
            <a:r>
              <a:rPr lang="fr-FR" sz="2400" dirty="0" smtClean="0">
                <a:hlinkClick r:id="rId2"/>
              </a:rPr>
              <a:t>http://www.sahivsoc.org/</a:t>
            </a:r>
            <a:endParaRPr lang="fr-FR" sz="2400" dirty="0" smtClean="0"/>
          </a:p>
          <a:p>
            <a:pPr lvl="1" eaLnBrk="1" hangingPunct="1">
              <a:lnSpc>
                <a:spcPct val="90000"/>
              </a:lnSpc>
            </a:pPr>
            <a:r>
              <a:rPr lang="en-US" sz="2400" dirty="0" smtClean="0">
                <a:solidFill>
                  <a:schemeClr val="hlink"/>
                </a:solidFill>
              </a:rPr>
              <a:t>sahivsoc@gomail.co.za</a:t>
            </a:r>
          </a:p>
          <a:p>
            <a:pPr eaLnBrk="1" hangingPunct="1">
              <a:lnSpc>
                <a:spcPct val="90000"/>
              </a:lnSpc>
            </a:pPr>
            <a:r>
              <a:rPr lang="en-US" sz="2800" dirty="0" smtClean="0">
                <a:solidFill>
                  <a:schemeClr val="hlink"/>
                </a:solidFill>
              </a:rPr>
              <a:t>Right to Care </a:t>
            </a:r>
            <a:r>
              <a:rPr lang="en-US" sz="2800" dirty="0" err="1" smtClean="0">
                <a:solidFill>
                  <a:schemeClr val="hlink"/>
                </a:solidFill>
              </a:rPr>
              <a:t>Paediatric</a:t>
            </a:r>
            <a:r>
              <a:rPr lang="en-US" sz="2800" dirty="0" smtClean="0">
                <a:solidFill>
                  <a:schemeClr val="hlink"/>
                </a:solidFill>
              </a:rPr>
              <a:t> ARV Helpline</a:t>
            </a:r>
          </a:p>
          <a:p>
            <a:pPr lvl="1" eaLnBrk="1" hangingPunct="1">
              <a:lnSpc>
                <a:spcPct val="90000"/>
              </a:lnSpc>
            </a:pPr>
            <a:r>
              <a:rPr lang="en-US" sz="2400" dirty="0" smtClean="0">
                <a:solidFill>
                  <a:schemeClr val="hlink"/>
                </a:solidFill>
              </a:rPr>
              <a:t>0823526642</a:t>
            </a:r>
          </a:p>
          <a:p>
            <a:pPr eaLnBrk="1" hangingPunct="1">
              <a:lnSpc>
                <a:spcPct val="90000"/>
              </a:lnSpc>
            </a:pPr>
            <a:r>
              <a:rPr lang="en-US" sz="2800" dirty="0" smtClean="0">
                <a:solidFill>
                  <a:schemeClr val="hlink"/>
                </a:solidFill>
              </a:rPr>
              <a:t>Dr Leon Levin  </a:t>
            </a:r>
            <a:r>
              <a:rPr lang="en-US" sz="2800" dirty="0" smtClean="0">
                <a:solidFill>
                  <a:schemeClr val="hlink"/>
                </a:solidFill>
                <a:hlinkClick r:id="rId3"/>
              </a:rPr>
              <a:t>leon.levin@righttocare.org</a:t>
            </a:r>
            <a:endParaRPr lang="en-US" sz="2800" dirty="0" smtClean="0">
              <a:solidFill>
                <a:schemeClr val="hlink"/>
              </a:solidFill>
            </a:endParaRPr>
          </a:p>
          <a:p>
            <a:pPr eaLnBrk="1" hangingPunct="1">
              <a:lnSpc>
                <a:spcPct val="90000"/>
              </a:lnSpc>
            </a:pPr>
            <a:r>
              <a:rPr lang="en-US" sz="2800" dirty="0" smtClean="0">
                <a:solidFill>
                  <a:schemeClr val="hlink"/>
                </a:solidFill>
              </a:rPr>
              <a:t>SA HIV Clinicians Paeds Guidelines</a:t>
            </a:r>
          </a:p>
          <a:p>
            <a:pPr eaLnBrk="1" hangingPunct="1">
              <a:lnSpc>
                <a:spcPct val="90000"/>
              </a:lnSpc>
              <a:buFontTx/>
              <a:buNone/>
            </a:pPr>
            <a:r>
              <a:rPr lang="en-ZA" sz="2400" u="sng" dirty="0" smtClean="0">
                <a:hlinkClick r:id="rId4"/>
              </a:rPr>
              <a:t>	http://www.sajhivmed.org.za/index.php/sajhivmed </a:t>
            </a:r>
            <a:endParaRPr lang="en-US" sz="2400" dirty="0" smtClean="0">
              <a:solidFill>
                <a:schemeClr val="hlink"/>
              </a:solidFill>
            </a:endParaRPr>
          </a:p>
          <a:p>
            <a:pPr eaLnBrk="1" hangingPunct="1">
              <a:lnSpc>
                <a:spcPct val="90000"/>
              </a:lnSpc>
            </a:pPr>
            <a:r>
              <a:rPr lang="en-US" sz="2800" dirty="0" smtClean="0">
                <a:solidFill>
                  <a:schemeClr val="hlink"/>
                </a:solidFill>
              </a:rPr>
              <a:t>American Guidelines www.aidsinfo.nih.gov</a:t>
            </a:r>
          </a:p>
          <a:p>
            <a:pPr eaLnBrk="1" hangingPunct="1">
              <a:lnSpc>
                <a:spcPct val="90000"/>
              </a:lnSpc>
            </a:pPr>
            <a:r>
              <a:rPr lang="en-US" sz="2800" dirty="0" smtClean="0">
                <a:solidFill>
                  <a:schemeClr val="hlink"/>
                </a:solidFill>
              </a:rPr>
              <a:t>PENTA (European) Guidelines </a:t>
            </a:r>
            <a:r>
              <a:rPr lang="en-US" sz="2800" dirty="0" smtClean="0">
                <a:solidFill>
                  <a:schemeClr val="hlink"/>
                </a:solidFill>
                <a:latin typeface="Arial" pitchFamily="34" charset="0"/>
                <a:cs typeface="Arial" pitchFamily="34" charset="0"/>
              </a:rPr>
              <a:t> </a:t>
            </a:r>
            <a:r>
              <a:rPr lang="en-US" sz="2800" dirty="0" smtClean="0">
                <a:solidFill>
                  <a:schemeClr val="hlink"/>
                </a:solidFill>
              </a:rPr>
              <a:t> </a:t>
            </a:r>
            <a:r>
              <a:rPr lang="en-US" sz="2800" dirty="0" smtClean="0">
                <a:solidFill>
                  <a:schemeClr val="hlink"/>
                </a:solidFill>
                <a:hlinkClick r:id="rId5"/>
              </a:rPr>
              <a:t>www.ctu.mrc.ac.uk/PENTA</a:t>
            </a:r>
            <a:endParaRPr lang="en-US" sz="2800" dirty="0" smtClean="0">
              <a:solidFill>
                <a:schemeClr val="hlink"/>
              </a:solidFill>
            </a:endParaRPr>
          </a:p>
          <a:p>
            <a:pPr>
              <a:lnSpc>
                <a:spcPct val="90000"/>
              </a:lnSpc>
            </a:pPr>
            <a:r>
              <a:rPr lang="en-US" sz="2800" dirty="0" smtClean="0">
                <a:solidFill>
                  <a:schemeClr val="hlink"/>
                </a:solidFill>
              </a:rPr>
              <a:t>WHO Guidelines  </a:t>
            </a:r>
            <a:r>
              <a:rPr lang="en-US" sz="2800" dirty="0" smtClean="0">
                <a:solidFill>
                  <a:schemeClr val="hlink"/>
                </a:solidFill>
                <a:hlinkClick r:id="rId6"/>
              </a:rPr>
              <a:t>www.who.int</a:t>
            </a:r>
            <a:r>
              <a:rPr lang="en-US" sz="2800" dirty="0" smtClean="0">
                <a:solidFill>
                  <a:schemeClr val="hlink"/>
                </a:solidFill>
              </a:rPr>
              <a:t/>
            </a:r>
            <a:br>
              <a:rPr lang="en-US" sz="2800" dirty="0" smtClean="0">
                <a:solidFill>
                  <a:schemeClr val="hlink"/>
                </a:solidFill>
              </a:rPr>
            </a:br>
            <a:r>
              <a:rPr lang="en-US" sz="2800" dirty="0" smtClean="0">
                <a:solidFill>
                  <a:schemeClr val="hlink"/>
                </a:solidFill>
              </a:rPr>
              <a:t>DOH Guidelines </a:t>
            </a:r>
            <a:r>
              <a:rPr lang="en-GB" sz="2400" dirty="0" smtClean="0">
                <a:solidFill>
                  <a:schemeClr val="hlink"/>
                </a:solidFill>
                <a:hlinkClick r:id="rId7"/>
              </a:rPr>
              <a:t>http://www.doh.gov.za/docs/hiv-f.html</a:t>
            </a:r>
            <a:endParaRPr lang="en-GB" sz="3600" dirty="0" smtClean="0">
              <a:solidFill>
                <a:schemeClr val="hlink"/>
              </a:solidFill>
            </a:endParaRPr>
          </a:p>
          <a:p>
            <a:pPr>
              <a:lnSpc>
                <a:spcPct val="90000"/>
              </a:lnSpc>
            </a:pPr>
            <a:r>
              <a:rPr lang="en-GB" sz="2800" dirty="0" smtClean="0">
                <a:solidFill>
                  <a:schemeClr val="hlink"/>
                </a:solidFill>
              </a:rPr>
              <a:t>Liverpool drug interactions Website: </a:t>
            </a:r>
          </a:p>
          <a:p>
            <a:pPr>
              <a:lnSpc>
                <a:spcPct val="90000"/>
              </a:lnSpc>
              <a:buNone/>
            </a:pPr>
            <a:r>
              <a:rPr lang="en-GB" sz="2800" dirty="0" smtClean="0">
                <a:solidFill>
                  <a:schemeClr val="hlink"/>
                </a:solidFill>
              </a:rPr>
              <a:t>	</a:t>
            </a:r>
            <a:r>
              <a:rPr lang="en-GB" sz="2800" dirty="0" smtClean="0">
                <a:solidFill>
                  <a:schemeClr val="hlink"/>
                </a:solidFill>
                <a:hlinkClick r:id="rId8"/>
              </a:rPr>
              <a:t>www.hiv-druginteractions.org</a:t>
            </a:r>
            <a:endParaRPr lang="en-GB" sz="2800" dirty="0" smtClean="0">
              <a:solidFill>
                <a:schemeClr val="hlink"/>
              </a:solidFill>
            </a:endParaRPr>
          </a:p>
          <a:p>
            <a:pPr>
              <a:lnSpc>
                <a:spcPct val="90000"/>
              </a:lnSpc>
              <a:buNone/>
            </a:pPr>
            <a:endParaRPr lang="en-US" sz="2800" dirty="0" smtClean="0">
              <a:solidFill>
                <a:schemeClr val="hlink"/>
              </a:solidFill>
            </a:endParaRPr>
          </a:p>
          <a:p>
            <a:pPr eaLnBrk="1" hangingPunct="1">
              <a:lnSpc>
                <a:spcPct val="90000"/>
              </a:lnSpc>
            </a:pPr>
            <a:endParaRPr lang="en-US" sz="2800" dirty="0" smtClean="0">
              <a:solidFill>
                <a:schemeClr val="hlink"/>
              </a:solidFill>
            </a:endParaRPr>
          </a:p>
          <a:p>
            <a:pPr eaLnBrk="1" hangingPunct="1">
              <a:lnSpc>
                <a:spcPct val="90000"/>
              </a:lnSpc>
            </a:pPr>
            <a:endParaRPr lang="en-US" sz="2800" dirty="0" smtClean="0">
              <a:solidFill>
                <a:schemeClr val="hlink"/>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17763">
                                            <p:txEl>
                                              <p:pRg st="3" end="3"/>
                                            </p:txEl>
                                          </p:spTgt>
                                        </p:tgtEl>
                                        <p:attrNameLst>
                                          <p:attrName>style.fontStyle</p:attrName>
                                        </p:attrNameLst>
                                      </p:cBhvr>
                                      <p:to>
                                        <p:strVal val="normal"/>
                                      </p:to>
                                    </p:set>
                                    <p:set>
                                      <p:cBhvr override="childStyle">
                                        <p:cTn id="7" dur="indefinite"/>
                                        <p:tgtEl>
                                          <p:spTgt spid="117763">
                                            <p:txEl>
                                              <p:pRg st="3" end="3"/>
                                            </p:txEl>
                                          </p:spTgt>
                                        </p:tgtEl>
                                        <p:attrNameLst>
                                          <p:attrName>style.fontWeight</p:attrName>
                                        </p:attrNameLst>
                                      </p:cBhvr>
                                      <p:to>
                                        <p:strVal val="bold"/>
                                      </p:to>
                                    </p:set>
                                    <p:set>
                                      <p:cBhvr override="childStyle">
                                        <p:cTn id="8" dur="indefinite"/>
                                        <p:tgtEl>
                                          <p:spTgt spid="117763">
                                            <p:txEl>
                                              <p:pRg st="3" end="3"/>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117763">
                                            <p:txEl>
                                              <p:pRg st="4" end="4"/>
                                            </p:txEl>
                                          </p:spTgt>
                                        </p:tgtEl>
                                        <p:attrNameLst>
                                          <p:attrName>style.fontStyle</p:attrName>
                                        </p:attrNameLst>
                                      </p:cBhvr>
                                      <p:to>
                                        <p:strVal val="normal"/>
                                      </p:to>
                                    </p:set>
                                    <p:set>
                                      <p:cBhvr override="childStyle">
                                        <p:cTn id="11" dur="indefinite"/>
                                        <p:tgtEl>
                                          <p:spTgt spid="117763">
                                            <p:txEl>
                                              <p:pRg st="4" end="4"/>
                                            </p:txEl>
                                          </p:spTgt>
                                        </p:tgtEl>
                                        <p:attrNameLst>
                                          <p:attrName>style.fontWeight</p:attrName>
                                        </p:attrNameLst>
                                      </p:cBhvr>
                                      <p:to>
                                        <p:strVal val="bold"/>
                                      </p:to>
                                    </p:set>
                                    <p:set>
                                      <p:cBhvr override="childStyle">
                                        <p:cTn id="12" dur="indefinite"/>
                                        <p:tgtEl>
                                          <p:spTgt spid="11776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0"/>
            <a:ext cx="7772400" cy="1143000"/>
          </a:xfrm>
        </p:spPr>
        <p:txBody>
          <a:bodyPr/>
          <a:lstStyle/>
          <a:p>
            <a:r>
              <a:rPr lang="en-US" sz="4800" b="1"/>
              <a:t>Lamivudine</a:t>
            </a:r>
          </a:p>
        </p:txBody>
      </p:sp>
      <p:pic>
        <p:nvPicPr>
          <p:cNvPr id="103428" name="Picture 4" descr="TRNWT089"/>
          <p:cNvPicPr>
            <a:picLocks noChangeAspect="1" noChangeArrowheads="1"/>
          </p:cNvPicPr>
          <p:nvPr/>
        </p:nvPicPr>
        <p:blipFill>
          <a:blip r:embed="rId2" cstate="print"/>
          <a:srcRect/>
          <a:stretch>
            <a:fillRect/>
          </a:stretch>
        </p:blipFill>
        <p:spPr bwMode="auto">
          <a:xfrm>
            <a:off x="228600" y="228600"/>
            <a:ext cx="1346200" cy="1422400"/>
          </a:xfrm>
          <a:prstGeom prst="rect">
            <a:avLst/>
          </a:prstGeom>
          <a:noFill/>
        </p:spPr>
      </p:pic>
      <p:graphicFrame>
        <p:nvGraphicFramePr>
          <p:cNvPr id="103459" name="Group 35"/>
          <p:cNvGraphicFramePr>
            <a:graphicFrameLocks noGrp="1"/>
          </p:cNvGraphicFramePr>
          <p:nvPr>
            <p:ph type="tbl" idx="1"/>
          </p:nvPr>
        </p:nvGraphicFramePr>
        <p:xfrm>
          <a:off x="609600" y="2286000"/>
          <a:ext cx="7772400" cy="4200525"/>
        </p:xfrm>
        <a:graphic>
          <a:graphicData uri="http://schemas.openxmlformats.org/drawingml/2006/table">
            <a:tbl>
              <a:tblPr/>
              <a:tblGrid>
                <a:gridCol w="3886200"/>
                <a:gridCol w="388620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 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Paediatrics</a:t>
                      </a:r>
                      <a:r>
                        <a:rPr kumimoji="0" lang="en-US" sz="2800" b="0" i="0" u="none" strike="noStrike" cap="none" normalizeH="0" baseline="0" dirty="0" smtClean="0">
                          <a:ln>
                            <a:noFill/>
                          </a:ln>
                          <a:solidFill>
                            <a:schemeClr val="tx1"/>
                          </a:solidFill>
                          <a:effectLst/>
                          <a:latin typeface="Times New Roman" pitchFamily="18" charset="0"/>
                        </a:rPr>
                        <a:t> ( &gt;1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Adolescent/Adult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BW&gt;50kg  150mg 12hrly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BW&lt;50kg   4mg/kg/dose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56" name="Text Box 32"/>
          <p:cNvSpPr txBox="1">
            <a:spLocks noChangeArrowheads="1"/>
          </p:cNvSpPr>
          <p:nvPr/>
        </p:nvSpPr>
        <p:spPr bwMode="auto">
          <a:xfrm>
            <a:off x="609600" y="1600200"/>
            <a:ext cx="38100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0000FF"/>
                </a:solidFill>
              </a:rPr>
              <a:t>Previous DOSAGES</a:t>
            </a:r>
            <a:endParaRPr lang="en-US" sz="2800" b="1" dirty="0">
              <a:solidFill>
                <a:srgbClr val="0000FF"/>
              </a:solidFill>
            </a:endParaRPr>
          </a:p>
        </p:txBody>
      </p:sp>
      <p:sp>
        <p:nvSpPr>
          <p:cNvPr id="103457" name="Text Box 33"/>
          <p:cNvSpPr txBox="1">
            <a:spLocks noChangeArrowheads="1"/>
          </p:cNvSpPr>
          <p:nvPr/>
        </p:nvSpPr>
        <p:spPr bwMode="auto">
          <a:xfrm>
            <a:off x="1600200" y="914400"/>
            <a:ext cx="7086600" cy="457200"/>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rPr>
              <a:t>Lamivudine  ( 3TC)      </a:t>
            </a:r>
            <a:r>
              <a:rPr lang="en-US" b="1" dirty="0" smtClean="0">
                <a:solidFill>
                  <a:srgbClr val="FF0000"/>
                </a:solidFill>
              </a:rPr>
              <a:t>3TC</a:t>
            </a:r>
            <a:endParaRPr lang="en-US" dirty="0">
              <a:solidFill>
                <a:srgbClr val="FF0000"/>
              </a:solidFill>
            </a:endParaRPr>
          </a:p>
        </p:txBody>
      </p:sp>
    </p:spTree>
  </p:cSld>
  <p:clrMapOvr>
    <a:masterClrMapping/>
  </p:clrMapOvr>
  <p:transition spd="med">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143000"/>
          </a:xfrm>
        </p:spPr>
        <p:txBody>
          <a:bodyPr/>
          <a:lstStyle/>
          <a:p>
            <a:r>
              <a:rPr lang="en-ZA" dirty="0" smtClean="0"/>
              <a:t>Lamivudine</a:t>
            </a:r>
            <a:endParaRPr lang="en-ZA" dirty="0"/>
          </a:p>
        </p:txBody>
      </p:sp>
      <p:sp>
        <p:nvSpPr>
          <p:cNvPr id="3" name="Table Placeholder 2"/>
          <p:cNvSpPr>
            <a:spLocks noGrp="1"/>
          </p:cNvSpPr>
          <p:nvPr>
            <p:ph type="tbl" idx="1"/>
          </p:nvPr>
        </p:nvSpPr>
        <p:spPr/>
      </p:sp>
      <p:pic>
        <p:nvPicPr>
          <p:cNvPr id="1026" name="Picture 2"/>
          <p:cNvPicPr>
            <a:picLocks noChangeAspect="1" noChangeArrowheads="1"/>
          </p:cNvPicPr>
          <p:nvPr/>
        </p:nvPicPr>
        <p:blipFill>
          <a:blip r:embed="rId2" cstate="print"/>
          <a:srcRect/>
          <a:stretch>
            <a:fillRect/>
          </a:stretch>
        </p:blipFill>
        <p:spPr bwMode="auto">
          <a:xfrm>
            <a:off x="683568" y="980728"/>
            <a:ext cx="7474077" cy="5468112"/>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Lamividine</a:t>
            </a:r>
            <a:endParaRPr lang="en-ZA" dirty="0"/>
          </a:p>
        </p:txBody>
      </p:sp>
      <p:sp>
        <p:nvSpPr>
          <p:cNvPr id="4" name="Content Placeholder 3"/>
          <p:cNvSpPr>
            <a:spLocks noGrp="1"/>
          </p:cNvSpPr>
          <p:nvPr>
            <p:ph idx="1"/>
          </p:nvPr>
        </p:nvSpPr>
        <p:spPr/>
        <p:txBody>
          <a:bodyPr/>
          <a:lstStyle/>
          <a:p>
            <a:r>
              <a:rPr lang="en-ZA" dirty="0" smtClean="0"/>
              <a:t>At what weight should we change to adult tabs?</a:t>
            </a:r>
          </a:p>
          <a:p>
            <a:r>
              <a:rPr lang="en-ZA" dirty="0" smtClean="0"/>
              <a:t>150</a:t>
            </a:r>
            <a:r>
              <a:rPr lang="en-ZA" dirty="0" smtClean="0">
                <a:latin typeface="Calibri"/>
                <a:cs typeface="Calibri"/>
              </a:rPr>
              <a:t>÷4=37.5kg</a:t>
            </a:r>
          </a:p>
          <a:p>
            <a:r>
              <a:rPr lang="en-ZA" dirty="0" smtClean="0">
                <a:latin typeface="Calibri"/>
                <a:cs typeface="Calibri"/>
              </a:rPr>
              <a:t>WHO 25kg</a:t>
            </a:r>
          </a:p>
          <a:p>
            <a:r>
              <a:rPr lang="en-ZA" dirty="0" smtClean="0">
                <a:latin typeface="Calibri"/>
                <a:cs typeface="Calibri"/>
              </a:rPr>
              <a:t>Some experts from 20kg</a:t>
            </a:r>
            <a:endParaRPr lang="en-ZA" dirty="0"/>
          </a:p>
        </p:txBody>
      </p:sp>
      <p:pic>
        <p:nvPicPr>
          <p:cNvPr id="5" name="Picture 2" descr="http://juno.cumc.columbia.edu/icap/sites/juno.cumc.columbia.edu.icap/files/Elaine%20Abrams%201.jpg?1286898426"/>
          <p:cNvPicPr>
            <a:picLocks noChangeAspect="1" noChangeArrowheads="1"/>
          </p:cNvPicPr>
          <p:nvPr/>
        </p:nvPicPr>
        <p:blipFill>
          <a:blip r:embed="rId2" cstate="print"/>
          <a:srcRect/>
          <a:stretch>
            <a:fillRect/>
          </a:stretch>
        </p:blipFill>
        <p:spPr bwMode="auto">
          <a:xfrm>
            <a:off x="6012160" y="2492896"/>
            <a:ext cx="2609850" cy="39243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p:cNvPicPr>
            <a:picLocks noChangeAspect="1" noChangeArrowheads="1"/>
          </p:cNvPicPr>
          <p:nvPr/>
        </p:nvPicPr>
        <p:blipFill>
          <a:blip r:embed="rId2" cstate="print"/>
          <a:srcRect/>
          <a:stretch>
            <a:fillRect/>
          </a:stretch>
        </p:blipFill>
        <p:spPr bwMode="auto">
          <a:xfrm>
            <a:off x="179512" y="188640"/>
            <a:ext cx="9156859" cy="1079763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339752" y="4293096"/>
            <a:ext cx="4972050" cy="209550"/>
          </a:xfrm>
          <a:prstGeom prst="rect">
            <a:avLst/>
          </a:prstGeom>
          <a:noFill/>
          <a:ln w="9525">
            <a:noFill/>
            <a:miter lim="800000"/>
            <a:headEnd/>
            <a:tailEnd/>
          </a:ln>
        </p:spPr>
      </p:pic>
      <p:sp>
        <p:nvSpPr>
          <p:cNvPr id="8" name="Rectangle 7"/>
          <p:cNvSpPr/>
          <p:nvPr/>
        </p:nvSpPr>
        <p:spPr>
          <a:xfrm>
            <a:off x="4860032" y="3068960"/>
            <a:ext cx="4283968"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3TC dosage</a:t>
            </a:r>
            <a:endParaRPr lang="en-ZA" dirty="0"/>
          </a:p>
        </p:txBody>
      </p:sp>
      <p:sp>
        <p:nvSpPr>
          <p:cNvPr id="3" name="Content Placeholder 2"/>
          <p:cNvSpPr>
            <a:spLocks noGrp="1"/>
          </p:cNvSpPr>
          <p:nvPr>
            <p:ph idx="1"/>
          </p:nvPr>
        </p:nvSpPr>
        <p:spPr/>
        <p:txBody>
          <a:bodyPr/>
          <a:lstStyle/>
          <a:p>
            <a:r>
              <a:rPr lang="en-ZA" dirty="0" smtClean="0"/>
              <a:t>Don't know if lower exposure to 3TC in &lt; 6yrs is related to reduced virological activity of 3TC containing ART</a:t>
            </a:r>
          </a:p>
          <a:p>
            <a:r>
              <a:rPr lang="en-ZA" dirty="0" smtClean="0"/>
              <a:t>Don't know effects of lower 3TC exposure on intracellular concentrations</a:t>
            </a:r>
          </a:p>
          <a:p>
            <a:r>
              <a:rPr lang="en-ZA" dirty="0" smtClean="0"/>
              <a:t>Prudent to aim for higher dose especially in &lt;6 years until more data</a:t>
            </a:r>
          </a:p>
          <a:p>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71400"/>
            <a:ext cx="8964488" cy="1143000"/>
          </a:xfrm>
        </p:spPr>
        <p:txBody>
          <a:bodyPr>
            <a:normAutofit fontScale="90000"/>
          </a:bodyPr>
          <a:lstStyle/>
          <a:p>
            <a:r>
              <a:rPr lang="en-ZA" dirty="0" smtClean="0"/>
              <a:t>Can 3TC and Abacavir be given once daily?</a:t>
            </a:r>
            <a:endParaRPr lang="en-ZA" dirty="0"/>
          </a:p>
        </p:txBody>
      </p:sp>
      <p:sp>
        <p:nvSpPr>
          <p:cNvPr id="7" name="Content Placeholder 6"/>
          <p:cNvSpPr>
            <a:spLocks noGrp="1"/>
          </p:cNvSpPr>
          <p:nvPr>
            <p:ph idx="1"/>
          </p:nvPr>
        </p:nvSpPr>
        <p:spPr>
          <a:xfrm>
            <a:off x="467544" y="620688"/>
            <a:ext cx="8229600" cy="5760640"/>
          </a:xfrm>
        </p:spPr>
        <p:txBody>
          <a:bodyPr>
            <a:noAutofit/>
          </a:bodyPr>
          <a:lstStyle/>
          <a:p>
            <a:r>
              <a:rPr lang="en-ZA" sz="1800" dirty="0" smtClean="0"/>
              <a:t>Standard </a:t>
            </a:r>
            <a:r>
              <a:rPr lang="en-ZA" sz="1800" dirty="0"/>
              <a:t>adult dosage </a:t>
            </a:r>
            <a:r>
              <a:rPr lang="en-ZA" sz="1800" dirty="0" smtClean="0"/>
              <a:t>3TC  </a:t>
            </a:r>
            <a:r>
              <a:rPr lang="en-ZA" sz="1800" dirty="0"/>
              <a:t>300 mg once </a:t>
            </a:r>
            <a:r>
              <a:rPr lang="en-ZA" sz="1800" dirty="0" smtClean="0"/>
              <a:t>daily &amp; Abacavir(ABC) 600mg once daily,</a:t>
            </a:r>
          </a:p>
          <a:p>
            <a:r>
              <a:rPr lang="en-ZA" sz="1800" dirty="0" smtClean="0"/>
              <a:t>Few </a:t>
            </a:r>
            <a:r>
              <a:rPr lang="en-ZA" sz="1800" dirty="0"/>
              <a:t>data </a:t>
            </a:r>
            <a:r>
              <a:rPr lang="en-ZA" sz="1800" dirty="0" smtClean="0"/>
              <a:t>regarding once-daily </a:t>
            </a:r>
            <a:r>
              <a:rPr lang="en-ZA" sz="1800" dirty="0"/>
              <a:t>administration of </a:t>
            </a:r>
            <a:r>
              <a:rPr lang="en-ZA" sz="1800" dirty="0" smtClean="0"/>
              <a:t>3TC &amp; ABC in </a:t>
            </a:r>
            <a:r>
              <a:rPr lang="en-ZA" sz="1800" dirty="0"/>
              <a:t>children</a:t>
            </a:r>
            <a:r>
              <a:rPr lang="en-ZA" sz="1800" dirty="0" smtClean="0"/>
              <a:t>.</a:t>
            </a:r>
          </a:p>
          <a:p>
            <a:r>
              <a:rPr lang="en-ZA" sz="1800" dirty="0" smtClean="0"/>
              <a:t> PENTA-13 trial </a:t>
            </a:r>
            <a:r>
              <a:rPr lang="en-ZA" sz="1800" dirty="0"/>
              <a:t>HIV-infected children 2 to 13 years of age </a:t>
            </a:r>
          </a:p>
          <a:p>
            <a:r>
              <a:rPr lang="en-ZA" sz="1800" dirty="0" smtClean="0"/>
              <a:t>PENTA 15 trial  </a:t>
            </a:r>
            <a:r>
              <a:rPr lang="en-ZA" sz="1800" dirty="0"/>
              <a:t>children 3 to 36 months of </a:t>
            </a:r>
            <a:r>
              <a:rPr lang="en-ZA" sz="1800" dirty="0" smtClean="0"/>
              <a:t>age</a:t>
            </a:r>
          </a:p>
          <a:p>
            <a:r>
              <a:rPr lang="en-ZA" sz="1800" dirty="0" smtClean="0"/>
              <a:t> </a:t>
            </a:r>
            <a:r>
              <a:rPr lang="en-ZA" sz="1800" dirty="0"/>
              <a:t>Both trials </a:t>
            </a:r>
            <a:r>
              <a:rPr lang="en-ZA" sz="1800" dirty="0" smtClean="0"/>
              <a:t>were crossover </a:t>
            </a:r>
            <a:r>
              <a:rPr lang="en-ZA" sz="1800" dirty="0"/>
              <a:t>design with doses of </a:t>
            </a:r>
            <a:r>
              <a:rPr lang="en-ZA" sz="1800" dirty="0" err="1"/>
              <a:t>lamivudine</a:t>
            </a:r>
            <a:r>
              <a:rPr lang="en-ZA" sz="1800" dirty="0"/>
              <a:t> of 8 mg/kg/once daily or 4 mg/kg/twice </a:t>
            </a:r>
            <a:r>
              <a:rPr lang="en-ZA" sz="1800" dirty="0" smtClean="0"/>
              <a:t>daily and ABC 16mg/kg/dose once daily or 8mg/kg/dose bd.</a:t>
            </a:r>
          </a:p>
          <a:p>
            <a:r>
              <a:rPr lang="en-ZA" sz="1800" dirty="0" smtClean="0"/>
              <a:t> </a:t>
            </a:r>
            <a:r>
              <a:rPr lang="en-ZA" sz="1800" dirty="0"/>
              <a:t>Area under </a:t>
            </a:r>
            <a:r>
              <a:rPr lang="en-ZA" sz="1800" dirty="0" smtClean="0"/>
              <a:t>the curve </a:t>
            </a:r>
            <a:r>
              <a:rPr lang="en-ZA" sz="1800" dirty="0"/>
              <a:t>(AUC)0-24 and clearance values were similar and most children maintained an </a:t>
            </a:r>
            <a:r>
              <a:rPr lang="en-ZA" sz="1800" dirty="0" smtClean="0"/>
              <a:t>undetectable plasma </a:t>
            </a:r>
            <a:r>
              <a:rPr lang="en-ZA" sz="1800" dirty="0"/>
              <a:t>RNA value after the switch</a:t>
            </a:r>
            <a:r>
              <a:rPr lang="en-ZA" sz="1800" dirty="0" smtClean="0"/>
              <a:t>.</a:t>
            </a:r>
          </a:p>
          <a:p>
            <a:r>
              <a:rPr lang="en-ZA" sz="1800" dirty="0" smtClean="0"/>
              <a:t>Arrow Trial </a:t>
            </a:r>
            <a:r>
              <a:rPr lang="en-ZA" sz="1800" dirty="0" err="1" smtClean="0"/>
              <a:t>substudy</a:t>
            </a:r>
            <a:r>
              <a:rPr lang="en-ZA" sz="1800" dirty="0" smtClean="0"/>
              <a:t>.  </a:t>
            </a:r>
            <a:r>
              <a:rPr lang="en-ZA" sz="1800" dirty="0"/>
              <a:t>41 children 3 to 12 years of age (median age 7.6 years) </a:t>
            </a:r>
            <a:r>
              <a:rPr lang="en-ZA" sz="1800" dirty="0" smtClean="0"/>
              <a:t>in Uganda Stable </a:t>
            </a:r>
            <a:r>
              <a:rPr lang="en-ZA" sz="1800" dirty="0"/>
              <a:t>on twice-daily </a:t>
            </a:r>
            <a:r>
              <a:rPr lang="en-ZA" sz="1800" dirty="0" smtClean="0"/>
              <a:t>3TC and ABC- switch to once-daily3TC &amp; ABC, with median follow-up of 1.15 year.</a:t>
            </a:r>
          </a:p>
          <a:p>
            <a:r>
              <a:rPr lang="en-ZA" sz="1800" dirty="0" smtClean="0"/>
              <a:t>Equivalent (AUC)0-24 </a:t>
            </a:r>
            <a:r>
              <a:rPr lang="en-ZA" sz="1800" dirty="0"/>
              <a:t>and good </a:t>
            </a:r>
            <a:r>
              <a:rPr lang="en-ZA" sz="1800" dirty="0" smtClean="0"/>
              <a:t>clinical outcome </a:t>
            </a:r>
            <a:r>
              <a:rPr lang="en-ZA" sz="1800" dirty="0"/>
              <a:t>(disease stage and CD4 cell count) after a </a:t>
            </a:r>
            <a:r>
              <a:rPr lang="en-ZA" sz="1800" dirty="0" smtClean="0"/>
              <a:t>switch </a:t>
            </a:r>
          </a:p>
          <a:p>
            <a:r>
              <a:rPr lang="en-ZA" sz="1800" dirty="0" smtClean="0"/>
              <a:t>All </a:t>
            </a:r>
            <a:r>
              <a:rPr lang="en-ZA" sz="1800" dirty="0"/>
              <a:t>three studies enrolled only patients who had low viral load or were “</a:t>
            </a:r>
            <a:r>
              <a:rPr lang="en-ZA" sz="1800" dirty="0" smtClean="0"/>
              <a:t>clinically stable</a:t>
            </a:r>
            <a:r>
              <a:rPr lang="en-ZA" sz="1800" dirty="0"/>
              <a:t>” on twice-daily </a:t>
            </a:r>
            <a:r>
              <a:rPr lang="en-ZA" sz="1800" dirty="0" smtClean="0"/>
              <a:t>3TC &amp; ABC before </a:t>
            </a:r>
            <a:r>
              <a:rPr lang="en-ZA" sz="1800" dirty="0"/>
              <a:t>changing to once-daily dosing </a:t>
            </a:r>
            <a:endParaRPr lang="en-ZA" sz="1800" dirty="0" smtClean="0"/>
          </a:p>
          <a:p>
            <a:r>
              <a:rPr lang="en-ZA" sz="1800" dirty="0" smtClean="0"/>
              <a:t>Therefore, some experts  support  switching to once-daily </a:t>
            </a:r>
            <a:r>
              <a:rPr lang="en-ZA" sz="1800" dirty="0"/>
              <a:t>dosing of </a:t>
            </a:r>
            <a:r>
              <a:rPr lang="en-ZA" sz="1800" dirty="0" smtClean="0"/>
              <a:t>3TC &amp; ABC in </a:t>
            </a:r>
            <a:r>
              <a:rPr lang="en-ZA" sz="1800" dirty="0"/>
              <a:t>clinically stable </a:t>
            </a:r>
            <a:r>
              <a:rPr lang="en-ZA" sz="1800" dirty="0" smtClean="0"/>
              <a:t>patients with </a:t>
            </a:r>
            <a:r>
              <a:rPr lang="en-ZA" sz="1800" dirty="0"/>
              <a:t>undetectable viral load and stable CD4 cell count, </a:t>
            </a:r>
            <a:r>
              <a:rPr lang="en-ZA" sz="1800" dirty="0" smtClean="0"/>
              <a:t>(USA)</a:t>
            </a:r>
          </a:p>
          <a:p>
            <a:r>
              <a:rPr lang="en-ZA" sz="1800" dirty="0" smtClean="0"/>
              <a:t>Others support the use of once daily 3TC ABC  from age 3 years (PENTA)</a:t>
            </a:r>
            <a:endParaRPr lang="en-ZA" sz="1800" dirty="0"/>
          </a:p>
        </p:txBody>
      </p:sp>
      <p:sp>
        <p:nvSpPr>
          <p:cNvPr id="4" name="TextBox 3"/>
          <p:cNvSpPr txBox="1"/>
          <p:nvPr/>
        </p:nvSpPr>
        <p:spPr>
          <a:xfrm>
            <a:off x="0" y="6488668"/>
            <a:ext cx="5112568" cy="369332"/>
          </a:xfrm>
          <a:prstGeom prst="rect">
            <a:avLst/>
          </a:prstGeom>
          <a:noFill/>
        </p:spPr>
        <p:txBody>
          <a:bodyPr wrap="square" rtlCol="0">
            <a:spAutoFit/>
          </a:bodyPr>
          <a:lstStyle/>
          <a:p>
            <a:r>
              <a:rPr lang="en-ZA" i="1" dirty="0" err="1" smtClean="0"/>
              <a:t>Antivir</a:t>
            </a:r>
            <a:r>
              <a:rPr lang="en-ZA" i="1" dirty="0" smtClean="0"/>
              <a:t> </a:t>
            </a:r>
            <a:r>
              <a:rPr lang="en-ZA" i="1" dirty="0" err="1" smtClean="0"/>
              <a:t>Ther</a:t>
            </a:r>
            <a:r>
              <a:rPr lang="en-ZA" i="1" dirty="0" smtClean="0"/>
              <a:t>. 2010;15(3):297-305.,   </a:t>
            </a:r>
            <a:endParaRPr lang="en-ZA" dirty="0"/>
          </a:p>
        </p:txBody>
      </p:sp>
      <p:sp>
        <p:nvSpPr>
          <p:cNvPr id="5" name="TextBox 4"/>
          <p:cNvSpPr txBox="1"/>
          <p:nvPr/>
        </p:nvSpPr>
        <p:spPr>
          <a:xfrm>
            <a:off x="3275856" y="6488668"/>
            <a:ext cx="4392488" cy="369332"/>
          </a:xfrm>
          <a:prstGeom prst="rect">
            <a:avLst/>
          </a:prstGeom>
          <a:noFill/>
        </p:spPr>
        <p:txBody>
          <a:bodyPr wrap="square" rtlCol="0">
            <a:spAutoFit/>
          </a:bodyPr>
          <a:lstStyle/>
          <a:p>
            <a:r>
              <a:rPr lang="en-ZA" i="1" dirty="0" err="1"/>
              <a:t>Antivir</a:t>
            </a:r>
            <a:r>
              <a:rPr lang="en-ZA" i="1" dirty="0"/>
              <a:t> </a:t>
            </a:r>
            <a:r>
              <a:rPr lang="en-ZA" i="1" dirty="0" err="1"/>
              <a:t>Ther</a:t>
            </a:r>
            <a:r>
              <a:rPr lang="en-ZA" i="1" dirty="0"/>
              <a:t>. 2010;15(8):1115-1124.</a:t>
            </a:r>
            <a:endParaRPr lang="en-ZA" dirty="0"/>
          </a:p>
        </p:txBody>
      </p:sp>
      <p:sp>
        <p:nvSpPr>
          <p:cNvPr id="8" name="TextBox 7"/>
          <p:cNvSpPr txBox="1"/>
          <p:nvPr/>
        </p:nvSpPr>
        <p:spPr>
          <a:xfrm>
            <a:off x="7164288" y="6242447"/>
            <a:ext cx="1800200" cy="861774"/>
          </a:xfrm>
          <a:prstGeom prst="rect">
            <a:avLst/>
          </a:prstGeom>
          <a:noFill/>
        </p:spPr>
        <p:txBody>
          <a:bodyPr wrap="square" rtlCol="0">
            <a:spAutoFit/>
          </a:bodyPr>
          <a:lstStyle/>
          <a:p>
            <a:r>
              <a:rPr lang="en-ZA" sz="1600" i="1" dirty="0" err="1"/>
              <a:t>Antivir</a:t>
            </a:r>
            <a:r>
              <a:rPr lang="en-ZA" sz="1600" i="1" dirty="0"/>
              <a:t> </a:t>
            </a:r>
            <a:r>
              <a:rPr lang="en-ZA" sz="1600" i="1" dirty="0" err="1"/>
              <a:t>Ther</a:t>
            </a:r>
            <a:r>
              <a:rPr lang="en-ZA" sz="1600" i="1" dirty="0"/>
              <a:t>. 2005;10(2):239-246</a:t>
            </a:r>
            <a:r>
              <a:rPr lang="en-ZA" i="1" dirty="0"/>
              <a:t>.</a:t>
            </a:r>
            <a:endParaRPr lang="en-ZA"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0"/>
            <a:ext cx="7772400" cy="1143000"/>
          </a:xfrm>
        </p:spPr>
        <p:txBody>
          <a:bodyPr/>
          <a:lstStyle/>
          <a:p>
            <a:r>
              <a:rPr lang="en-US" sz="4800" b="1"/>
              <a:t>Lamivudine</a:t>
            </a:r>
          </a:p>
        </p:txBody>
      </p:sp>
      <p:pic>
        <p:nvPicPr>
          <p:cNvPr id="103428" name="Picture 4" descr="TRNWT089"/>
          <p:cNvPicPr>
            <a:picLocks noChangeAspect="1" noChangeArrowheads="1"/>
          </p:cNvPicPr>
          <p:nvPr/>
        </p:nvPicPr>
        <p:blipFill>
          <a:blip r:embed="rId2" cstate="print"/>
          <a:srcRect/>
          <a:stretch>
            <a:fillRect/>
          </a:stretch>
        </p:blipFill>
        <p:spPr bwMode="auto">
          <a:xfrm>
            <a:off x="228600" y="228600"/>
            <a:ext cx="1346200" cy="1422400"/>
          </a:xfrm>
          <a:prstGeom prst="rect">
            <a:avLst/>
          </a:prstGeom>
          <a:noFill/>
        </p:spPr>
      </p:pic>
      <p:graphicFrame>
        <p:nvGraphicFramePr>
          <p:cNvPr id="103459" name="Group 35"/>
          <p:cNvGraphicFramePr>
            <a:graphicFrameLocks noGrp="1"/>
          </p:cNvGraphicFramePr>
          <p:nvPr>
            <p:ph type="tbl" idx="1"/>
          </p:nvPr>
        </p:nvGraphicFramePr>
        <p:xfrm>
          <a:off x="683568" y="1556792"/>
          <a:ext cx="8280920" cy="4969319"/>
        </p:xfrm>
        <a:graphic>
          <a:graphicData uri="http://schemas.openxmlformats.org/drawingml/2006/table">
            <a:tbl>
              <a:tblPr/>
              <a:tblGrid>
                <a:gridCol w="3672408"/>
                <a:gridCol w="4608512"/>
              </a:tblGrid>
              <a:tr h="864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 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6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Paediatrics</a:t>
                      </a:r>
                      <a:r>
                        <a:rPr kumimoji="0" lang="en-US" sz="2800" b="0" i="0" u="none" strike="noStrike" cap="none" normalizeH="0" baseline="0" dirty="0" smtClean="0">
                          <a:ln>
                            <a:noFill/>
                          </a:ln>
                          <a:solidFill>
                            <a:schemeClr val="tx1"/>
                          </a:solidFill>
                          <a:effectLst/>
                          <a:latin typeface="Times New Roman" pitchFamily="18" charset="0"/>
                        </a:rPr>
                        <a:t> ( &gt;1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4-6 mg/kg/dose  12 hourly (aim for higher dose)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From 3 years can give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8-12mg/kg/dose once daily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Change to full adult dose at 25kg (some say at 20kg)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7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Adolescent/Adult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150mg 12hrly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Or 300mg  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56" name="Text Box 32"/>
          <p:cNvSpPr txBox="1">
            <a:spLocks noChangeArrowheads="1"/>
          </p:cNvSpPr>
          <p:nvPr/>
        </p:nvSpPr>
        <p:spPr bwMode="auto">
          <a:xfrm>
            <a:off x="1691680" y="1052736"/>
            <a:ext cx="38100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rPr>
              <a:t>DOSAGE</a:t>
            </a:r>
          </a:p>
        </p:txBody>
      </p:sp>
      <p:sp>
        <p:nvSpPr>
          <p:cNvPr id="103457" name="Text Box 33"/>
          <p:cNvSpPr txBox="1">
            <a:spLocks noChangeArrowheads="1"/>
          </p:cNvSpPr>
          <p:nvPr/>
        </p:nvSpPr>
        <p:spPr bwMode="auto">
          <a:xfrm>
            <a:off x="1600200" y="914400"/>
            <a:ext cx="7086600" cy="457200"/>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rPr>
              <a:t>Lamivudine  ( 3TC)      </a:t>
            </a:r>
            <a:r>
              <a:rPr lang="en-US" b="1" dirty="0" smtClean="0">
                <a:solidFill>
                  <a:srgbClr val="FF0000"/>
                </a:solidFill>
              </a:rPr>
              <a:t>3TC</a:t>
            </a:r>
            <a:endParaRPr lang="en-US" dirty="0">
              <a:solidFill>
                <a:srgbClr val="FF0000"/>
              </a:solidFill>
            </a:endParaRPr>
          </a:p>
        </p:txBody>
      </p:sp>
    </p:spTree>
  </p:cSld>
  <p:clrMapOvr>
    <a:masterClrMapping/>
  </p:clrMapOvr>
  <p:transition spd="med">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27584" y="0"/>
            <a:ext cx="7772400" cy="1143000"/>
          </a:xfrm>
        </p:spPr>
        <p:txBody>
          <a:bodyPr/>
          <a:lstStyle/>
          <a:p>
            <a:r>
              <a:rPr lang="en-US" sz="4800" b="1" dirty="0"/>
              <a:t>Abacavir</a:t>
            </a:r>
          </a:p>
        </p:txBody>
      </p:sp>
      <p:sp>
        <p:nvSpPr>
          <p:cNvPr id="93187" name="Rectangle 3"/>
          <p:cNvSpPr>
            <a:spLocks noGrp="1" noChangeArrowheads="1"/>
          </p:cNvSpPr>
          <p:nvPr>
            <p:ph type="body" idx="1"/>
          </p:nvPr>
        </p:nvSpPr>
        <p:spPr>
          <a:xfrm>
            <a:off x="685800" y="1676400"/>
            <a:ext cx="7772400" cy="4114800"/>
          </a:xfrm>
        </p:spPr>
        <p:txBody>
          <a:bodyPr>
            <a:normAutofit/>
          </a:bodyPr>
          <a:lstStyle/>
          <a:p>
            <a:pPr>
              <a:lnSpc>
                <a:spcPct val="90000"/>
              </a:lnSpc>
              <a:buClr>
                <a:srgbClr val="0000FF"/>
              </a:buClr>
            </a:pPr>
            <a:endParaRPr lang="en-US" sz="2800" dirty="0">
              <a:solidFill>
                <a:srgbClr val="FF0000"/>
              </a:solidFill>
            </a:endParaRPr>
          </a:p>
        </p:txBody>
      </p:sp>
      <p:pic>
        <p:nvPicPr>
          <p:cNvPr id="93189" name="Picture 5" descr="TRNGR017"/>
          <p:cNvPicPr>
            <a:picLocks noChangeAspect="1" noChangeArrowheads="1"/>
          </p:cNvPicPr>
          <p:nvPr/>
        </p:nvPicPr>
        <p:blipFill>
          <a:blip r:embed="rId2" cstate="print"/>
          <a:srcRect/>
          <a:stretch>
            <a:fillRect/>
          </a:stretch>
        </p:blipFill>
        <p:spPr bwMode="auto">
          <a:xfrm>
            <a:off x="2411760" y="1772816"/>
            <a:ext cx="3868626" cy="3901892"/>
          </a:xfrm>
          <a:prstGeom prst="rect">
            <a:avLst/>
          </a:prstGeom>
          <a:noFill/>
        </p:spPr>
      </p:pic>
      <p:sp>
        <p:nvSpPr>
          <p:cNvPr id="93190" name="Text Box 6"/>
          <p:cNvSpPr txBox="1">
            <a:spLocks noChangeArrowheads="1"/>
          </p:cNvSpPr>
          <p:nvPr/>
        </p:nvSpPr>
        <p:spPr bwMode="auto">
          <a:xfrm>
            <a:off x="2590800" y="990600"/>
            <a:ext cx="4800600" cy="369332"/>
          </a:xfrm>
          <a:prstGeom prst="rect">
            <a:avLst/>
          </a:prstGeom>
          <a:noFill/>
          <a:ln w="9525">
            <a:noFill/>
            <a:miter lim="800000"/>
            <a:headEnd/>
            <a:tailEnd/>
          </a:ln>
          <a:effectLst/>
        </p:spPr>
        <p:txBody>
          <a:bodyPr>
            <a:spAutoFit/>
          </a:bodyPr>
          <a:lstStyle/>
          <a:p>
            <a:pPr>
              <a:spcBef>
                <a:spcPct val="50000"/>
              </a:spcBef>
            </a:pP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28625" y="260350"/>
            <a:ext cx="8715375" cy="1752600"/>
          </a:xfrm>
        </p:spPr>
        <p:txBody>
          <a:bodyPr/>
          <a:lstStyle/>
          <a:p>
            <a:pPr eaLnBrk="1" hangingPunct="1"/>
            <a:r>
              <a:rPr lang="en-US" sz="4800" dirty="0" smtClean="0"/>
              <a:t>New Regimens for DOH and Private Sector in SA</a:t>
            </a:r>
          </a:p>
        </p:txBody>
      </p:sp>
      <p:grpSp>
        <p:nvGrpSpPr>
          <p:cNvPr id="2" name="Group 3"/>
          <p:cNvGrpSpPr>
            <a:grpSpLocks/>
          </p:cNvGrpSpPr>
          <p:nvPr/>
        </p:nvGrpSpPr>
        <p:grpSpPr bwMode="auto">
          <a:xfrm>
            <a:off x="304800" y="2133600"/>
            <a:ext cx="8382000" cy="3886200"/>
            <a:chOff x="-3" y="-3"/>
            <a:chExt cx="2827" cy="1851"/>
          </a:xfrm>
        </p:grpSpPr>
        <p:grpSp>
          <p:nvGrpSpPr>
            <p:cNvPr id="3" name="Group 4"/>
            <p:cNvGrpSpPr>
              <a:grpSpLocks/>
            </p:cNvGrpSpPr>
            <p:nvPr/>
          </p:nvGrpSpPr>
          <p:grpSpPr bwMode="auto">
            <a:xfrm>
              <a:off x="0" y="0"/>
              <a:ext cx="2821" cy="1845"/>
              <a:chOff x="0" y="0"/>
              <a:chExt cx="2821" cy="1845"/>
            </a:xfrm>
          </p:grpSpPr>
          <p:grpSp>
            <p:nvGrpSpPr>
              <p:cNvPr id="4" name="Group 5"/>
              <p:cNvGrpSpPr>
                <a:grpSpLocks/>
              </p:cNvGrpSpPr>
              <p:nvPr/>
            </p:nvGrpSpPr>
            <p:grpSpPr bwMode="auto">
              <a:xfrm>
                <a:off x="0" y="0"/>
                <a:ext cx="705" cy="403"/>
                <a:chOff x="0" y="0"/>
                <a:chExt cx="705" cy="403"/>
              </a:xfrm>
            </p:grpSpPr>
            <p:sp>
              <p:nvSpPr>
                <p:cNvPr id="76835" name="Rectangle 6"/>
                <p:cNvSpPr>
                  <a:spLocks noChangeArrowheads="1"/>
                </p:cNvSpPr>
                <p:nvPr/>
              </p:nvSpPr>
              <p:spPr bwMode="auto">
                <a:xfrm>
                  <a:off x="43" y="0"/>
                  <a:ext cx="619" cy="403"/>
                </a:xfrm>
                <a:prstGeom prst="rect">
                  <a:avLst/>
                </a:prstGeom>
                <a:noFill/>
                <a:ln w="9525">
                  <a:noFill/>
                  <a:miter lim="800000"/>
                  <a:headEnd/>
                  <a:tailEnd/>
                </a:ln>
              </p:spPr>
              <p:txBody>
                <a:bodyPr/>
                <a:lstStyle/>
                <a:p>
                  <a:pPr algn="ctr"/>
                  <a:r>
                    <a:rPr lang="en-GB">
                      <a:cs typeface="Times New Roman" pitchFamily="18" charset="0"/>
                    </a:rPr>
                    <a:t> </a:t>
                  </a:r>
                </a:p>
                <a:p>
                  <a:pPr algn="ctr" eaLnBrk="0" hangingPunct="0"/>
                  <a:endParaRPr lang="en-GB"/>
                </a:p>
              </p:txBody>
            </p:sp>
            <p:sp>
              <p:nvSpPr>
                <p:cNvPr id="76836" name="Rectangle 7"/>
                <p:cNvSpPr>
                  <a:spLocks noChangeArrowheads="1"/>
                </p:cNvSpPr>
                <p:nvPr/>
              </p:nvSpPr>
              <p:spPr bwMode="auto">
                <a:xfrm>
                  <a:off x="0" y="0"/>
                  <a:ext cx="705" cy="403"/>
                </a:xfrm>
                <a:prstGeom prst="rect">
                  <a:avLst/>
                </a:prstGeom>
                <a:noFill/>
                <a:ln w="7">
                  <a:solidFill>
                    <a:srgbClr val="A0A0A0"/>
                  </a:solidFill>
                  <a:miter lim="800000"/>
                  <a:headEnd/>
                  <a:tailEnd/>
                </a:ln>
              </p:spPr>
              <p:txBody>
                <a:bodyPr/>
                <a:lstStyle/>
                <a:p>
                  <a:endParaRPr lang="en-ZA"/>
                </a:p>
              </p:txBody>
            </p:sp>
          </p:grpSp>
          <p:grpSp>
            <p:nvGrpSpPr>
              <p:cNvPr id="5" name="Group 8"/>
              <p:cNvGrpSpPr>
                <a:grpSpLocks/>
              </p:cNvGrpSpPr>
              <p:nvPr/>
            </p:nvGrpSpPr>
            <p:grpSpPr bwMode="auto">
              <a:xfrm>
                <a:off x="705" y="0"/>
                <a:ext cx="1094" cy="403"/>
                <a:chOff x="705" y="0"/>
                <a:chExt cx="1094" cy="403"/>
              </a:xfrm>
            </p:grpSpPr>
            <p:sp>
              <p:nvSpPr>
                <p:cNvPr id="76833" name="Rectangle 9"/>
                <p:cNvSpPr>
                  <a:spLocks noChangeArrowheads="1"/>
                </p:cNvSpPr>
                <p:nvPr/>
              </p:nvSpPr>
              <p:spPr bwMode="auto">
                <a:xfrm>
                  <a:off x="748" y="0"/>
                  <a:ext cx="1008" cy="403"/>
                </a:xfrm>
                <a:prstGeom prst="rect">
                  <a:avLst/>
                </a:prstGeom>
                <a:noFill/>
                <a:ln w="9525">
                  <a:noFill/>
                  <a:miter lim="800000"/>
                  <a:headEnd/>
                  <a:tailEnd/>
                </a:ln>
              </p:spPr>
              <p:txBody>
                <a:bodyPr/>
                <a:lstStyle/>
                <a:p>
                  <a:pPr algn="ctr"/>
                  <a:r>
                    <a:rPr lang="en-ZA" b="1">
                      <a:solidFill>
                        <a:srgbClr val="FF00FF"/>
                      </a:solidFill>
                      <a:latin typeface="Arial" pitchFamily="34" charset="0"/>
                      <a:cs typeface="Arial" pitchFamily="34" charset="0"/>
                    </a:rPr>
                    <a:t>0-3 years</a:t>
                  </a:r>
                  <a:endParaRPr lang="en-GB">
                    <a:solidFill>
                      <a:srgbClr val="FF00FF"/>
                    </a:solidFill>
                    <a:cs typeface="Times New Roman" pitchFamily="18" charset="0"/>
                  </a:endParaRPr>
                </a:p>
                <a:p>
                  <a:pPr algn="ctr" eaLnBrk="0" hangingPunct="0"/>
                  <a:endParaRPr lang="en-GB">
                    <a:solidFill>
                      <a:srgbClr val="FF00FF"/>
                    </a:solidFill>
                  </a:endParaRPr>
                </a:p>
              </p:txBody>
            </p:sp>
            <p:sp>
              <p:nvSpPr>
                <p:cNvPr id="76834" name="Rectangle 10"/>
                <p:cNvSpPr>
                  <a:spLocks noChangeArrowheads="1"/>
                </p:cNvSpPr>
                <p:nvPr/>
              </p:nvSpPr>
              <p:spPr bwMode="auto">
                <a:xfrm>
                  <a:off x="705" y="0"/>
                  <a:ext cx="1094" cy="403"/>
                </a:xfrm>
                <a:prstGeom prst="rect">
                  <a:avLst/>
                </a:prstGeom>
                <a:noFill/>
                <a:ln w="7">
                  <a:solidFill>
                    <a:srgbClr val="A0A0A0"/>
                  </a:solidFill>
                  <a:miter lim="800000"/>
                  <a:headEnd/>
                  <a:tailEnd/>
                </a:ln>
              </p:spPr>
              <p:txBody>
                <a:bodyPr/>
                <a:lstStyle/>
                <a:p>
                  <a:endParaRPr lang="en-ZA"/>
                </a:p>
              </p:txBody>
            </p:sp>
          </p:grpSp>
          <p:grpSp>
            <p:nvGrpSpPr>
              <p:cNvPr id="6" name="Group 11"/>
              <p:cNvGrpSpPr>
                <a:grpSpLocks/>
              </p:cNvGrpSpPr>
              <p:nvPr/>
            </p:nvGrpSpPr>
            <p:grpSpPr bwMode="auto">
              <a:xfrm>
                <a:off x="1799" y="0"/>
                <a:ext cx="1022" cy="403"/>
                <a:chOff x="1799" y="0"/>
                <a:chExt cx="1022" cy="403"/>
              </a:xfrm>
            </p:grpSpPr>
            <p:sp>
              <p:nvSpPr>
                <p:cNvPr id="76831" name="Rectangle 12"/>
                <p:cNvSpPr>
                  <a:spLocks noChangeArrowheads="1"/>
                </p:cNvSpPr>
                <p:nvPr/>
              </p:nvSpPr>
              <p:spPr bwMode="auto">
                <a:xfrm>
                  <a:off x="1842" y="0"/>
                  <a:ext cx="936" cy="403"/>
                </a:xfrm>
                <a:prstGeom prst="rect">
                  <a:avLst/>
                </a:prstGeom>
                <a:noFill/>
                <a:ln w="9525">
                  <a:noFill/>
                  <a:miter lim="800000"/>
                  <a:headEnd/>
                  <a:tailEnd/>
                </a:ln>
              </p:spPr>
              <p:txBody>
                <a:bodyPr/>
                <a:lstStyle/>
                <a:p>
                  <a:pPr algn="ctr"/>
                  <a:r>
                    <a:rPr lang="en-ZA" b="1">
                      <a:solidFill>
                        <a:srgbClr val="FF00FF"/>
                      </a:solidFill>
                      <a:latin typeface="Arial" pitchFamily="34" charset="0"/>
                      <a:cs typeface="Arial" pitchFamily="34" charset="0"/>
                    </a:rPr>
                    <a:t>&gt;3years and &gt;10 kg</a:t>
                  </a:r>
                  <a:endParaRPr lang="en-GB">
                    <a:solidFill>
                      <a:srgbClr val="FF00FF"/>
                    </a:solidFill>
                    <a:cs typeface="Times New Roman" pitchFamily="18" charset="0"/>
                  </a:endParaRPr>
                </a:p>
                <a:p>
                  <a:pPr algn="ctr" eaLnBrk="0" hangingPunct="0"/>
                  <a:endParaRPr lang="en-GB">
                    <a:solidFill>
                      <a:srgbClr val="FF00FF"/>
                    </a:solidFill>
                  </a:endParaRPr>
                </a:p>
              </p:txBody>
            </p:sp>
            <p:sp>
              <p:nvSpPr>
                <p:cNvPr id="76832" name="Rectangle 13"/>
                <p:cNvSpPr>
                  <a:spLocks noChangeArrowheads="1"/>
                </p:cNvSpPr>
                <p:nvPr/>
              </p:nvSpPr>
              <p:spPr bwMode="auto">
                <a:xfrm>
                  <a:off x="1799" y="0"/>
                  <a:ext cx="1022" cy="403"/>
                </a:xfrm>
                <a:prstGeom prst="rect">
                  <a:avLst/>
                </a:prstGeom>
                <a:noFill/>
                <a:ln w="7">
                  <a:solidFill>
                    <a:srgbClr val="A0A0A0"/>
                  </a:solidFill>
                  <a:miter lim="800000"/>
                  <a:headEnd/>
                  <a:tailEnd/>
                </a:ln>
              </p:spPr>
              <p:txBody>
                <a:bodyPr/>
                <a:lstStyle/>
                <a:p>
                  <a:endParaRPr lang="en-ZA"/>
                </a:p>
              </p:txBody>
            </p:sp>
          </p:grpSp>
          <p:grpSp>
            <p:nvGrpSpPr>
              <p:cNvPr id="7" name="Group 14"/>
              <p:cNvGrpSpPr>
                <a:grpSpLocks/>
              </p:cNvGrpSpPr>
              <p:nvPr/>
            </p:nvGrpSpPr>
            <p:grpSpPr bwMode="auto">
              <a:xfrm>
                <a:off x="0" y="403"/>
                <a:ext cx="705" cy="721"/>
                <a:chOff x="0" y="403"/>
                <a:chExt cx="705" cy="721"/>
              </a:xfrm>
            </p:grpSpPr>
            <p:sp>
              <p:nvSpPr>
                <p:cNvPr id="76829" name="Rectangle 15"/>
                <p:cNvSpPr>
                  <a:spLocks noChangeArrowheads="1"/>
                </p:cNvSpPr>
                <p:nvPr/>
              </p:nvSpPr>
              <p:spPr bwMode="auto">
                <a:xfrm>
                  <a:off x="43" y="403"/>
                  <a:ext cx="619" cy="721"/>
                </a:xfrm>
                <a:prstGeom prst="rect">
                  <a:avLst/>
                </a:prstGeom>
                <a:noFill/>
                <a:ln w="9525">
                  <a:noFill/>
                  <a:miter lim="800000"/>
                  <a:headEnd/>
                  <a:tailEnd/>
                </a:ln>
              </p:spPr>
              <p:txBody>
                <a:bodyPr/>
                <a:lstStyle/>
                <a:p>
                  <a:pPr algn="ctr"/>
                  <a:r>
                    <a:rPr lang="en-ZA">
                      <a:latin typeface="Arial" pitchFamily="34" charset="0"/>
                      <a:cs typeface="Arial" pitchFamily="34" charset="0"/>
                    </a:rPr>
                    <a:t> </a:t>
                  </a:r>
                  <a:endParaRPr lang="en-GB">
                    <a:cs typeface="Times New Roman" pitchFamily="18" charset="0"/>
                  </a:endParaRPr>
                </a:p>
                <a:p>
                  <a:pPr algn="ctr" eaLnBrk="0" hangingPunct="0"/>
                  <a:r>
                    <a:rPr lang="en-ZA" b="1">
                      <a:solidFill>
                        <a:schemeClr val="tx2"/>
                      </a:solidFill>
                      <a:latin typeface="Arial" pitchFamily="34" charset="0"/>
                      <a:cs typeface="Arial" pitchFamily="34" charset="0"/>
                    </a:rPr>
                    <a:t>1</a:t>
                  </a:r>
                  <a:r>
                    <a:rPr lang="en-ZA" b="1" baseline="30000">
                      <a:solidFill>
                        <a:schemeClr val="tx2"/>
                      </a:solidFill>
                      <a:latin typeface="Arial" pitchFamily="34" charset="0"/>
                      <a:cs typeface="Arial" pitchFamily="34" charset="0"/>
                    </a:rPr>
                    <a:t>st</a:t>
                  </a:r>
                  <a:r>
                    <a:rPr lang="en-ZA" b="1">
                      <a:solidFill>
                        <a:schemeClr val="tx2"/>
                      </a:solidFill>
                      <a:latin typeface="Arial" pitchFamily="34" charset="0"/>
                      <a:cs typeface="Arial" pitchFamily="34" charset="0"/>
                    </a:rPr>
                    <a:t> Line</a:t>
                  </a:r>
                  <a:endParaRPr lang="en-GB" b="1">
                    <a:solidFill>
                      <a:schemeClr val="tx2"/>
                    </a:solidFill>
                    <a:cs typeface="Times New Roman" pitchFamily="18" charset="0"/>
                  </a:endParaRPr>
                </a:p>
                <a:p>
                  <a:pPr algn="ctr" eaLnBrk="0" hangingPunct="0"/>
                  <a:endParaRPr lang="en-GB"/>
                </a:p>
              </p:txBody>
            </p:sp>
            <p:sp>
              <p:nvSpPr>
                <p:cNvPr id="76830" name="Rectangle 16"/>
                <p:cNvSpPr>
                  <a:spLocks noChangeArrowheads="1"/>
                </p:cNvSpPr>
                <p:nvPr/>
              </p:nvSpPr>
              <p:spPr bwMode="auto">
                <a:xfrm>
                  <a:off x="0" y="403"/>
                  <a:ext cx="705" cy="721"/>
                </a:xfrm>
                <a:prstGeom prst="rect">
                  <a:avLst/>
                </a:prstGeom>
                <a:noFill/>
                <a:ln w="7">
                  <a:solidFill>
                    <a:srgbClr val="A0A0A0"/>
                  </a:solidFill>
                  <a:miter lim="800000"/>
                  <a:headEnd/>
                  <a:tailEnd/>
                </a:ln>
              </p:spPr>
              <p:txBody>
                <a:bodyPr/>
                <a:lstStyle/>
                <a:p>
                  <a:endParaRPr lang="en-ZA"/>
                </a:p>
              </p:txBody>
            </p:sp>
          </p:grpSp>
          <p:grpSp>
            <p:nvGrpSpPr>
              <p:cNvPr id="8" name="Group 17"/>
              <p:cNvGrpSpPr>
                <a:grpSpLocks/>
              </p:cNvGrpSpPr>
              <p:nvPr/>
            </p:nvGrpSpPr>
            <p:grpSpPr bwMode="auto">
              <a:xfrm>
                <a:off x="705" y="403"/>
                <a:ext cx="1094" cy="721"/>
                <a:chOff x="705" y="403"/>
                <a:chExt cx="1094" cy="721"/>
              </a:xfrm>
            </p:grpSpPr>
            <p:sp>
              <p:nvSpPr>
                <p:cNvPr id="76827" name="Rectangle 18"/>
                <p:cNvSpPr>
                  <a:spLocks noChangeArrowheads="1"/>
                </p:cNvSpPr>
                <p:nvPr/>
              </p:nvSpPr>
              <p:spPr bwMode="auto">
                <a:xfrm>
                  <a:off x="748" y="403"/>
                  <a:ext cx="1008" cy="721"/>
                </a:xfrm>
                <a:prstGeom prst="rect">
                  <a:avLst/>
                </a:prstGeom>
                <a:noFill/>
                <a:ln w="9525">
                  <a:noFill/>
                  <a:miter lim="800000"/>
                  <a:headEnd/>
                  <a:tailEnd/>
                </a:ln>
              </p:spPr>
              <p:txBody>
                <a:bodyPr/>
                <a:lstStyle/>
                <a:p>
                  <a:r>
                    <a:rPr lang="en-ZA" b="1">
                      <a:solidFill>
                        <a:schemeClr val="tx2"/>
                      </a:solidFill>
                      <a:latin typeface="Arial" pitchFamily="34" charset="0"/>
                      <a:cs typeface="Arial" pitchFamily="34" charset="0"/>
                    </a:rPr>
                    <a:t>Abacavir (ABC)</a:t>
                  </a:r>
                  <a:r>
                    <a:rPr lang="en-ZA" b="1" baseline="30000">
                      <a:solidFill>
                        <a:schemeClr val="tx2"/>
                      </a:solidFill>
                      <a:latin typeface="Arial" pitchFamily="34" charset="0"/>
                      <a:cs typeface="Arial" pitchFamily="34" charset="0"/>
                    </a:rPr>
                    <a:t> </a:t>
                  </a:r>
                  <a:endParaRPr lang="en-GB" b="1">
                    <a:solidFill>
                      <a:schemeClr val="tx2"/>
                    </a:solidFill>
                    <a:cs typeface="Times New Roman" pitchFamily="18" charset="0"/>
                  </a:endParaRPr>
                </a:p>
                <a:p>
                  <a:pPr eaLnBrk="0" hangingPunct="0"/>
                  <a:r>
                    <a:rPr lang="en-ZA" b="1">
                      <a:solidFill>
                        <a:schemeClr val="tx2"/>
                      </a:solidFill>
                      <a:latin typeface="Arial" pitchFamily="34" charset="0"/>
                      <a:cs typeface="Arial" pitchFamily="34" charset="0"/>
                    </a:rPr>
                    <a:t>Lamivudine (3TC)</a:t>
                  </a:r>
                  <a:endParaRPr lang="en-GB" b="1">
                    <a:solidFill>
                      <a:schemeClr val="tx2"/>
                    </a:solidFill>
                    <a:cs typeface="Times New Roman" pitchFamily="18" charset="0"/>
                  </a:endParaRPr>
                </a:p>
                <a:p>
                  <a:pPr eaLnBrk="0" hangingPunct="0"/>
                  <a:r>
                    <a:rPr lang="en-ZA" b="1">
                      <a:solidFill>
                        <a:schemeClr val="tx2"/>
                      </a:solidFill>
                      <a:latin typeface="Arial" pitchFamily="34" charset="0"/>
                      <a:cs typeface="Arial" pitchFamily="34" charset="0"/>
                    </a:rPr>
                    <a:t>Kaletra®</a:t>
                  </a:r>
                  <a:endParaRPr lang="en-GB" b="1">
                    <a:solidFill>
                      <a:schemeClr val="tx2"/>
                    </a:solidFill>
                    <a:cs typeface="Times New Roman" pitchFamily="18" charset="0"/>
                  </a:endParaRPr>
                </a:p>
                <a:p>
                  <a:pPr algn="ctr" eaLnBrk="0" hangingPunct="0"/>
                  <a:r>
                    <a:rPr lang="en-GB">
                      <a:cs typeface="Times New Roman" pitchFamily="18" charset="0"/>
                    </a:rPr>
                    <a:t> </a:t>
                  </a:r>
                </a:p>
                <a:p>
                  <a:pPr algn="ctr" eaLnBrk="0" hangingPunct="0"/>
                  <a:endParaRPr lang="en-GB"/>
                </a:p>
              </p:txBody>
            </p:sp>
            <p:sp>
              <p:nvSpPr>
                <p:cNvPr id="76828" name="Rectangle 19"/>
                <p:cNvSpPr>
                  <a:spLocks noChangeArrowheads="1"/>
                </p:cNvSpPr>
                <p:nvPr/>
              </p:nvSpPr>
              <p:spPr bwMode="auto">
                <a:xfrm>
                  <a:off x="705" y="403"/>
                  <a:ext cx="1094" cy="721"/>
                </a:xfrm>
                <a:prstGeom prst="rect">
                  <a:avLst/>
                </a:prstGeom>
                <a:noFill/>
                <a:ln w="7">
                  <a:solidFill>
                    <a:srgbClr val="A0A0A0"/>
                  </a:solidFill>
                  <a:miter lim="800000"/>
                  <a:headEnd/>
                  <a:tailEnd/>
                </a:ln>
              </p:spPr>
              <p:txBody>
                <a:bodyPr/>
                <a:lstStyle/>
                <a:p>
                  <a:endParaRPr lang="en-ZA"/>
                </a:p>
              </p:txBody>
            </p:sp>
          </p:grpSp>
          <p:grpSp>
            <p:nvGrpSpPr>
              <p:cNvPr id="9" name="Group 20"/>
              <p:cNvGrpSpPr>
                <a:grpSpLocks/>
              </p:cNvGrpSpPr>
              <p:nvPr/>
            </p:nvGrpSpPr>
            <p:grpSpPr bwMode="auto">
              <a:xfrm>
                <a:off x="1799" y="403"/>
                <a:ext cx="1022" cy="721"/>
                <a:chOff x="1799" y="403"/>
                <a:chExt cx="1022" cy="721"/>
              </a:xfrm>
            </p:grpSpPr>
            <p:sp>
              <p:nvSpPr>
                <p:cNvPr id="76825" name="Rectangle 21"/>
                <p:cNvSpPr>
                  <a:spLocks noChangeArrowheads="1"/>
                </p:cNvSpPr>
                <p:nvPr/>
              </p:nvSpPr>
              <p:spPr bwMode="auto">
                <a:xfrm>
                  <a:off x="1842" y="403"/>
                  <a:ext cx="936" cy="721"/>
                </a:xfrm>
                <a:prstGeom prst="rect">
                  <a:avLst/>
                </a:prstGeom>
                <a:noFill/>
                <a:ln w="9525">
                  <a:noFill/>
                  <a:miter lim="800000"/>
                  <a:headEnd/>
                  <a:tailEnd/>
                </a:ln>
              </p:spPr>
              <p:txBody>
                <a:bodyPr/>
                <a:lstStyle/>
                <a:p>
                  <a:pPr eaLnBrk="0" hangingPunct="0"/>
                  <a:r>
                    <a:rPr lang="en-ZA" b="1">
                      <a:solidFill>
                        <a:schemeClr val="tx2"/>
                      </a:solidFill>
                      <a:latin typeface="Arial" pitchFamily="34" charset="0"/>
                      <a:cs typeface="Arial" pitchFamily="34" charset="0"/>
                    </a:rPr>
                    <a:t>Abacavir (ABC)</a:t>
                  </a:r>
                  <a:r>
                    <a:rPr lang="en-ZA" b="1" baseline="30000">
                      <a:solidFill>
                        <a:schemeClr val="tx2"/>
                      </a:solidFill>
                      <a:latin typeface="Arial" pitchFamily="34" charset="0"/>
                      <a:cs typeface="Arial" pitchFamily="34" charset="0"/>
                    </a:rPr>
                    <a:t> </a:t>
                  </a:r>
                  <a:r>
                    <a:rPr lang="en-ZA" b="1">
                      <a:solidFill>
                        <a:schemeClr val="tx2"/>
                      </a:solidFill>
                      <a:latin typeface="Arial" pitchFamily="34" charset="0"/>
                      <a:cs typeface="Arial" pitchFamily="34" charset="0"/>
                    </a:rPr>
                    <a:t>Lamivudine (3TC)</a:t>
                  </a:r>
                  <a:endParaRPr lang="en-GB" b="1">
                    <a:solidFill>
                      <a:schemeClr val="tx2"/>
                    </a:solidFill>
                    <a:cs typeface="Times New Roman" pitchFamily="18" charset="0"/>
                  </a:endParaRPr>
                </a:p>
                <a:p>
                  <a:pPr eaLnBrk="0" hangingPunct="0"/>
                  <a:r>
                    <a:rPr lang="en-ZA" b="1">
                      <a:solidFill>
                        <a:schemeClr val="tx2"/>
                      </a:solidFill>
                      <a:latin typeface="Arial" pitchFamily="34" charset="0"/>
                      <a:cs typeface="Arial" pitchFamily="34" charset="0"/>
                    </a:rPr>
                    <a:t>Efavirenz</a:t>
                  </a:r>
                  <a:r>
                    <a:rPr lang="en-ZA">
                      <a:latin typeface="Arial" pitchFamily="34" charset="0"/>
                      <a:cs typeface="Arial" pitchFamily="34" charset="0"/>
                    </a:rPr>
                    <a:t> </a:t>
                  </a:r>
                  <a:endParaRPr lang="en-GB">
                    <a:cs typeface="Times New Roman" pitchFamily="18" charset="0"/>
                  </a:endParaRPr>
                </a:p>
                <a:p>
                  <a:pPr algn="ctr" eaLnBrk="0" hangingPunct="0"/>
                  <a:r>
                    <a:rPr lang="en-GB">
                      <a:cs typeface="Times New Roman" pitchFamily="18" charset="0"/>
                    </a:rPr>
                    <a:t> </a:t>
                  </a:r>
                </a:p>
                <a:p>
                  <a:pPr algn="ctr" eaLnBrk="0" hangingPunct="0"/>
                  <a:endParaRPr lang="en-GB"/>
                </a:p>
              </p:txBody>
            </p:sp>
            <p:sp>
              <p:nvSpPr>
                <p:cNvPr id="76826" name="Rectangle 22"/>
                <p:cNvSpPr>
                  <a:spLocks noChangeArrowheads="1"/>
                </p:cNvSpPr>
                <p:nvPr/>
              </p:nvSpPr>
              <p:spPr bwMode="auto">
                <a:xfrm>
                  <a:off x="1799" y="403"/>
                  <a:ext cx="1022" cy="721"/>
                </a:xfrm>
                <a:prstGeom prst="rect">
                  <a:avLst/>
                </a:prstGeom>
                <a:noFill/>
                <a:ln w="7">
                  <a:solidFill>
                    <a:srgbClr val="A0A0A0"/>
                  </a:solidFill>
                  <a:miter lim="800000"/>
                  <a:headEnd/>
                  <a:tailEnd/>
                </a:ln>
              </p:spPr>
              <p:txBody>
                <a:bodyPr/>
                <a:lstStyle/>
                <a:p>
                  <a:endParaRPr lang="en-ZA"/>
                </a:p>
              </p:txBody>
            </p:sp>
          </p:grpSp>
          <p:grpSp>
            <p:nvGrpSpPr>
              <p:cNvPr id="10" name="Group 23"/>
              <p:cNvGrpSpPr>
                <a:grpSpLocks/>
              </p:cNvGrpSpPr>
              <p:nvPr/>
            </p:nvGrpSpPr>
            <p:grpSpPr bwMode="auto">
              <a:xfrm>
                <a:off x="0" y="1124"/>
                <a:ext cx="705" cy="721"/>
                <a:chOff x="0" y="1124"/>
                <a:chExt cx="705" cy="721"/>
              </a:xfrm>
            </p:grpSpPr>
            <p:sp>
              <p:nvSpPr>
                <p:cNvPr id="76823" name="Rectangle 24"/>
                <p:cNvSpPr>
                  <a:spLocks noChangeArrowheads="1"/>
                </p:cNvSpPr>
                <p:nvPr/>
              </p:nvSpPr>
              <p:spPr bwMode="auto">
                <a:xfrm>
                  <a:off x="43" y="1124"/>
                  <a:ext cx="619" cy="721"/>
                </a:xfrm>
                <a:prstGeom prst="rect">
                  <a:avLst/>
                </a:prstGeom>
                <a:noFill/>
                <a:ln w="9525">
                  <a:noFill/>
                  <a:miter lim="800000"/>
                  <a:headEnd/>
                  <a:tailEnd/>
                </a:ln>
              </p:spPr>
              <p:txBody>
                <a:bodyPr/>
                <a:lstStyle/>
                <a:p>
                  <a:pPr algn="ctr"/>
                  <a:r>
                    <a:rPr lang="en-ZA">
                      <a:latin typeface="Arial" pitchFamily="34" charset="0"/>
                      <a:cs typeface="Arial" pitchFamily="34" charset="0"/>
                    </a:rPr>
                    <a:t> </a:t>
                  </a:r>
                  <a:endParaRPr lang="en-GB">
                    <a:cs typeface="Times New Roman" pitchFamily="18" charset="0"/>
                  </a:endParaRPr>
                </a:p>
                <a:p>
                  <a:pPr algn="ctr" eaLnBrk="0" hangingPunct="0"/>
                  <a:r>
                    <a:rPr lang="en-ZA" b="1">
                      <a:solidFill>
                        <a:schemeClr val="hlink"/>
                      </a:solidFill>
                      <a:latin typeface="Arial" pitchFamily="34" charset="0"/>
                      <a:cs typeface="Arial" pitchFamily="34" charset="0"/>
                    </a:rPr>
                    <a:t>2</a:t>
                  </a:r>
                  <a:r>
                    <a:rPr lang="en-ZA" b="1" baseline="30000">
                      <a:solidFill>
                        <a:schemeClr val="hlink"/>
                      </a:solidFill>
                      <a:latin typeface="Arial" pitchFamily="34" charset="0"/>
                      <a:cs typeface="Arial" pitchFamily="34" charset="0"/>
                    </a:rPr>
                    <a:t>nd</a:t>
                  </a:r>
                  <a:r>
                    <a:rPr lang="en-ZA" b="1">
                      <a:solidFill>
                        <a:schemeClr val="hlink"/>
                      </a:solidFill>
                      <a:latin typeface="Arial" pitchFamily="34" charset="0"/>
                      <a:cs typeface="Arial" pitchFamily="34" charset="0"/>
                    </a:rPr>
                    <a:t> Line</a:t>
                  </a:r>
                  <a:endParaRPr lang="en-GB"/>
                </a:p>
              </p:txBody>
            </p:sp>
            <p:sp>
              <p:nvSpPr>
                <p:cNvPr id="76824" name="Rectangle 25"/>
                <p:cNvSpPr>
                  <a:spLocks noChangeArrowheads="1"/>
                </p:cNvSpPr>
                <p:nvPr/>
              </p:nvSpPr>
              <p:spPr bwMode="auto">
                <a:xfrm>
                  <a:off x="0" y="1124"/>
                  <a:ext cx="705" cy="721"/>
                </a:xfrm>
                <a:prstGeom prst="rect">
                  <a:avLst/>
                </a:prstGeom>
                <a:noFill/>
                <a:ln w="7">
                  <a:solidFill>
                    <a:srgbClr val="A0A0A0"/>
                  </a:solidFill>
                  <a:miter lim="800000"/>
                  <a:headEnd/>
                  <a:tailEnd/>
                </a:ln>
              </p:spPr>
              <p:txBody>
                <a:bodyPr/>
                <a:lstStyle/>
                <a:p>
                  <a:endParaRPr lang="en-ZA"/>
                </a:p>
              </p:txBody>
            </p:sp>
          </p:grpSp>
          <p:grpSp>
            <p:nvGrpSpPr>
              <p:cNvPr id="11" name="Group 26"/>
              <p:cNvGrpSpPr>
                <a:grpSpLocks/>
              </p:cNvGrpSpPr>
              <p:nvPr/>
            </p:nvGrpSpPr>
            <p:grpSpPr bwMode="auto">
              <a:xfrm>
                <a:off x="705" y="1124"/>
                <a:ext cx="1094" cy="721"/>
                <a:chOff x="705" y="1124"/>
                <a:chExt cx="1094" cy="721"/>
              </a:xfrm>
            </p:grpSpPr>
            <p:sp>
              <p:nvSpPr>
                <p:cNvPr id="76821" name="Rectangle 27"/>
                <p:cNvSpPr>
                  <a:spLocks noChangeArrowheads="1"/>
                </p:cNvSpPr>
                <p:nvPr/>
              </p:nvSpPr>
              <p:spPr bwMode="auto">
                <a:xfrm>
                  <a:off x="748" y="1124"/>
                  <a:ext cx="1008" cy="721"/>
                </a:xfrm>
                <a:prstGeom prst="rect">
                  <a:avLst/>
                </a:prstGeom>
                <a:noFill/>
                <a:ln w="9525">
                  <a:noFill/>
                  <a:miter lim="800000"/>
                  <a:headEnd/>
                  <a:tailEnd/>
                </a:ln>
              </p:spPr>
              <p:txBody>
                <a:bodyPr/>
                <a:lstStyle/>
                <a:p>
                  <a:pPr algn="ctr" eaLnBrk="0" hangingPunct="0"/>
                  <a:r>
                    <a:rPr lang="en-GB">
                      <a:cs typeface="Times New Roman" pitchFamily="18" charset="0"/>
                    </a:rPr>
                    <a:t> </a:t>
                  </a:r>
                </a:p>
                <a:p>
                  <a:pPr algn="ctr" eaLnBrk="0" hangingPunct="0"/>
                  <a:endParaRPr lang="en-GB"/>
                </a:p>
              </p:txBody>
            </p:sp>
            <p:sp>
              <p:nvSpPr>
                <p:cNvPr id="76822" name="Rectangle 28"/>
                <p:cNvSpPr>
                  <a:spLocks noChangeArrowheads="1"/>
                </p:cNvSpPr>
                <p:nvPr/>
              </p:nvSpPr>
              <p:spPr bwMode="auto">
                <a:xfrm>
                  <a:off x="705" y="1124"/>
                  <a:ext cx="1094" cy="721"/>
                </a:xfrm>
                <a:prstGeom prst="rect">
                  <a:avLst/>
                </a:prstGeom>
                <a:noFill/>
                <a:ln w="7">
                  <a:solidFill>
                    <a:srgbClr val="A0A0A0"/>
                  </a:solidFill>
                  <a:miter lim="800000"/>
                  <a:headEnd/>
                  <a:tailEnd/>
                </a:ln>
              </p:spPr>
              <p:txBody>
                <a:bodyPr/>
                <a:lstStyle/>
                <a:p>
                  <a:endParaRPr lang="en-ZA"/>
                </a:p>
              </p:txBody>
            </p:sp>
          </p:grpSp>
          <p:grpSp>
            <p:nvGrpSpPr>
              <p:cNvPr id="12" name="Group 29"/>
              <p:cNvGrpSpPr>
                <a:grpSpLocks/>
              </p:cNvGrpSpPr>
              <p:nvPr/>
            </p:nvGrpSpPr>
            <p:grpSpPr bwMode="auto">
              <a:xfrm>
                <a:off x="1799" y="1124"/>
                <a:ext cx="1022" cy="721"/>
                <a:chOff x="1799" y="1124"/>
                <a:chExt cx="1022" cy="721"/>
              </a:xfrm>
            </p:grpSpPr>
            <p:sp>
              <p:nvSpPr>
                <p:cNvPr id="76819" name="Rectangle 30"/>
                <p:cNvSpPr>
                  <a:spLocks noChangeArrowheads="1"/>
                </p:cNvSpPr>
                <p:nvPr/>
              </p:nvSpPr>
              <p:spPr bwMode="auto">
                <a:xfrm>
                  <a:off x="1842" y="1124"/>
                  <a:ext cx="936" cy="721"/>
                </a:xfrm>
                <a:prstGeom prst="rect">
                  <a:avLst/>
                </a:prstGeom>
                <a:noFill/>
                <a:ln w="9525">
                  <a:noFill/>
                  <a:miter lim="800000"/>
                  <a:headEnd/>
                  <a:tailEnd/>
                </a:ln>
              </p:spPr>
              <p:txBody>
                <a:bodyPr/>
                <a:lstStyle/>
                <a:p>
                  <a:r>
                    <a:rPr lang="en-ZA" b="1">
                      <a:solidFill>
                        <a:schemeClr val="hlink"/>
                      </a:solidFill>
                      <a:latin typeface="Arial" pitchFamily="34" charset="0"/>
                      <a:cs typeface="Arial" pitchFamily="34" charset="0"/>
                    </a:rPr>
                    <a:t>Zidovudine (AZT)</a:t>
                  </a:r>
                  <a:endParaRPr lang="en-GB" b="1">
                    <a:solidFill>
                      <a:schemeClr val="hlink"/>
                    </a:solidFill>
                    <a:cs typeface="Times New Roman" pitchFamily="18" charset="0"/>
                  </a:endParaRPr>
                </a:p>
                <a:p>
                  <a:pPr eaLnBrk="0" hangingPunct="0"/>
                  <a:r>
                    <a:rPr lang="en-ZA" b="1">
                      <a:solidFill>
                        <a:schemeClr val="hlink"/>
                      </a:solidFill>
                      <a:latin typeface="Arial" pitchFamily="34" charset="0"/>
                      <a:cs typeface="Arial" pitchFamily="34" charset="0"/>
                    </a:rPr>
                    <a:t>DDI</a:t>
                  </a:r>
                  <a:endParaRPr lang="en-GB" b="1">
                    <a:solidFill>
                      <a:schemeClr val="hlink"/>
                    </a:solidFill>
                    <a:cs typeface="Times New Roman" pitchFamily="18" charset="0"/>
                  </a:endParaRPr>
                </a:p>
                <a:p>
                  <a:pPr eaLnBrk="0" hangingPunct="0"/>
                  <a:r>
                    <a:rPr lang="en-ZA" b="1">
                      <a:solidFill>
                        <a:schemeClr val="hlink"/>
                      </a:solidFill>
                      <a:latin typeface="Arial" pitchFamily="34" charset="0"/>
                      <a:cs typeface="Arial" pitchFamily="34" charset="0"/>
                    </a:rPr>
                    <a:t>Kaletra®</a:t>
                  </a:r>
                  <a:endParaRPr lang="en-GB" b="1">
                    <a:solidFill>
                      <a:schemeClr val="hlink"/>
                    </a:solidFill>
                    <a:cs typeface="Times New Roman" pitchFamily="18" charset="0"/>
                  </a:endParaRPr>
                </a:p>
                <a:p>
                  <a:pPr algn="ctr" eaLnBrk="0" hangingPunct="0"/>
                  <a:r>
                    <a:rPr lang="en-GB">
                      <a:cs typeface="Times New Roman" pitchFamily="18" charset="0"/>
                    </a:rPr>
                    <a:t> </a:t>
                  </a:r>
                </a:p>
                <a:p>
                  <a:pPr algn="ctr" eaLnBrk="0" hangingPunct="0"/>
                  <a:endParaRPr lang="en-GB"/>
                </a:p>
              </p:txBody>
            </p:sp>
            <p:sp>
              <p:nvSpPr>
                <p:cNvPr id="76820" name="Rectangle 31"/>
                <p:cNvSpPr>
                  <a:spLocks noChangeArrowheads="1"/>
                </p:cNvSpPr>
                <p:nvPr/>
              </p:nvSpPr>
              <p:spPr bwMode="auto">
                <a:xfrm>
                  <a:off x="1799" y="1124"/>
                  <a:ext cx="1022" cy="721"/>
                </a:xfrm>
                <a:prstGeom prst="rect">
                  <a:avLst/>
                </a:prstGeom>
                <a:noFill/>
                <a:ln w="7">
                  <a:solidFill>
                    <a:srgbClr val="A0A0A0"/>
                  </a:solidFill>
                  <a:miter lim="800000"/>
                  <a:headEnd/>
                  <a:tailEnd/>
                </a:ln>
              </p:spPr>
              <p:txBody>
                <a:bodyPr/>
                <a:lstStyle/>
                <a:p>
                  <a:endParaRPr lang="en-ZA"/>
                </a:p>
              </p:txBody>
            </p:sp>
          </p:grpSp>
        </p:grpSp>
        <p:sp>
          <p:nvSpPr>
            <p:cNvPr id="76809" name="Rectangle 32"/>
            <p:cNvSpPr>
              <a:spLocks noChangeArrowheads="1"/>
            </p:cNvSpPr>
            <p:nvPr/>
          </p:nvSpPr>
          <p:spPr bwMode="auto">
            <a:xfrm>
              <a:off x="-3" y="-3"/>
              <a:ext cx="2827" cy="1851"/>
            </a:xfrm>
            <a:prstGeom prst="rect">
              <a:avLst/>
            </a:prstGeom>
            <a:noFill/>
            <a:ln w="11112">
              <a:solidFill>
                <a:srgbClr val="A0A0A0"/>
              </a:solidFill>
              <a:miter lim="800000"/>
              <a:headEnd/>
              <a:tailEnd/>
            </a:ln>
          </p:spPr>
          <p:txBody>
            <a:bodyPr/>
            <a:lstStyle/>
            <a:p>
              <a:endParaRPr lang="en-ZA"/>
            </a:p>
          </p:txBody>
        </p:sp>
      </p:grpSp>
      <p:pic>
        <p:nvPicPr>
          <p:cNvPr id="76804" name="Picture 33" descr="sa_flag"/>
          <p:cNvPicPr>
            <a:picLocks noChangeAspect="1" noChangeArrowheads="1"/>
          </p:cNvPicPr>
          <p:nvPr/>
        </p:nvPicPr>
        <p:blipFill>
          <a:blip r:embed="rId2" cstate="print"/>
          <a:srcRect/>
          <a:stretch>
            <a:fillRect/>
          </a:stretch>
        </p:blipFill>
        <p:spPr bwMode="auto">
          <a:xfrm>
            <a:off x="0" y="0"/>
            <a:ext cx="949325" cy="569913"/>
          </a:xfrm>
          <a:prstGeom prst="rect">
            <a:avLst/>
          </a:prstGeom>
          <a:noFill/>
          <a:ln w="9525">
            <a:noFill/>
            <a:miter lim="800000"/>
            <a:headEnd/>
            <a:tailEnd/>
          </a:ln>
        </p:spPr>
      </p:pic>
      <p:pic>
        <p:nvPicPr>
          <p:cNvPr id="76805" name="Picture 6"/>
          <p:cNvPicPr>
            <a:picLocks noChangeAspect="1" noChangeArrowheads="1"/>
          </p:cNvPicPr>
          <p:nvPr/>
        </p:nvPicPr>
        <p:blipFill>
          <a:blip r:embed="rId3" cstate="print"/>
          <a:srcRect/>
          <a:stretch>
            <a:fillRect/>
          </a:stretch>
        </p:blipFill>
        <p:spPr bwMode="auto">
          <a:xfrm>
            <a:off x="8264525" y="6102350"/>
            <a:ext cx="879475" cy="755650"/>
          </a:xfrm>
          <a:prstGeom prst="rect">
            <a:avLst/>
          </a:prstGeom>
          <a:noFill/>
          <a:ln w="9525">
            <a:noFill/>
            <a:miter lim="800000"/>
            <a:headEnd/>
            <a:tailEnd/>
          </a:ln>
        </p:spPr>
      </p:pic>
      <p:sp>
        <p:nvSpPr>
          <p:cNvPr id="76806" name="Rectangle 38"/>
          <p:cNvSpPr>
            <a:spLocks noChangeArrowheads="1"/>
          </p:cNvSpPr>
          <p:nvPr/>
        </p:nvSpPr>
        <p:spPr bwMode="auto">
          <a:xfrm>
            <a:off x="2428875" y="4572000"/>
            <a:ext cx="3143250" cy="523875"/>
          </a:xfrm>
          <a:prstGeom prst="rect">
            <a:avLst/>
          </a:prstGeom>
          <a:noFill/>
          <a:ln w="9525">
            <a:noFill/>
            <a:miter lim="800000"/>
            <a:headEnd/>
            <a:tailEnd/>
          </a:ln>
        </p:spPr>
        <p:txBody>
          <a:bodyPr>
            <a:spAutoFit/>
          </a:bodyPr>
          <a:lstStyle/>
          <a:p>
            <a:r>
              <a:rPr lang="en-ZA" sz="2800" b="1">
                <a:solidFill>
                  <a:srgbClr val="FF0000"/>
                </a:solidFill>
              </a:rPr>
              <a:t>Expert advice</a:t>
            </a:r>
          </a:p>
        </p:txBody>
      </p:sp>
      <p:pic>
        <p:nvPicPr>
          <p:cNvPr id="76807" name="Picture 36"/>
          <p:cNvPicPr>
            <a:picLocks noChangeAspect="1" noChangeArrowheads="1"/>
          </p:cNvPicPr>
          <p:nvPr/>
        </p:nvPicPr>
        <p:blipFill>
          <a:blip r:embed="rId4" cstate="print"/>
          <a:srcRect/>
          <a:stretch>
            <a:fillRect/>
          </a:stretch>
        </p:blipFill>
        <p:spPr bwMode="auto">
          <a:xfrm>
            <a:off x="8582025" y="0"/>
            <a:ext cx="561975" cy="7064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27584" y="0"/>
            <a:ext cx="7772400" cy="1143000"/>
          </a:xfrm>
        </p:spPr>
        <p:txBody>
          <a:bodyPr/>
          <a:lstStyle/>
          <a:p>
            <a:r>
              <a:rPr lang="en-US" sz="4800" b="1" dirty="0"/>
              <a:t>Abacavir</a:t>
            </a:r>
          </a:p>
        </p:txBody>
      </p:sp>
      <p:sp>
        <p:nvSpPr>
          <p:cNvPr id="93187" name="Rectangle 3"/>
          <p:cNvSpPr>
            <a:spLocks noGrp="1" noChangeArrowheads="1"/>
          </p:cNvSpPr>
          <p:nvPr>
            <p:ph type="body" idx="1"/>
          </p:nvPr>
        </p:nvSpPr>
        <p:spPr>
          <a:xfrm>
            <a:off x="685800" y="1676400"/>
            <a:ext cx="7772400" cy="4114800"/>
          </a:xfrm>
        </p:spPr>
        <p:txBody>
          <a:bodyPr>
            <a:normAutofit fontScale="92500" lnSpcReduction="10000"/>
          </a:bodyPr>
          <a:lstStyle/>
          <a:p>
            <a:pPr>
              <a:lnSpc>
                <a:spcPct val="90000"/>
              </a:lnSpc>
              <a:buClr>
                <a:srgbClr val="0000FF"/>
              </a:buClr>
            </a:pPr>
            <a:r>
              <a:rPr lang="en-US" sz="2800" dirty="0"/>
              <a:t>NRTI</a:t>
            </a:r>
          </a:p>
          <a:p>
            <a:pPr>
              <a:lnSpc>
                <a:spcPct val="90000"/>
              </a:lnSpc>
              <a:buClr>
                <a:srgbClr val="0000FF"/>
              </a:buClr>
            </a:pPr>
            <a:r>
              <a:rPr lang="en-US" sz="2800" dirty="0"/>
              <a:t>Synergy with other NRTI's</a:t>
            </a:r>
          </a:p>
          <a:p>
            <a:pPr>
              <a:lnSpc>
                <a:spcPct val="90000"/>
              </a:lnSpc>
              <a:buClr>
                <a:srgbClr val="0000FF"/>
              </a:buClr>
            </a:pPr>
            <a:r>
              <a:rPr lang="en-US" sz="2800" dirty="0"/>
              <a:t>Remains active against virus with M184V mutation</a:t>
            </a:r>
          </a:p>
          <a:p>
            <a:pPr>
              <a:lnSpc>
                <a:spcPct val="90000"/>
              </a:lnSpc>
              <a:buClr>
                <a:srgbClr val="0000FF"/>
              </a:buClr>
            </a:pPr>
            <a:r>
              <a:rPr lang="en-US" sz="2800" dirty="0"/>
              <a:t>No significant drug interactions</a:t>
            </a:r>
          </a:p>
          <a:p>
            <a:pPr>
              <a:lnSpc>
                <a:spcPct val="90000"/>
              </a:lnSpc>
              <a:buClr>
                <a:srgbClr val="0000FF"/>
              </a:buClr>
            </a:pPr>
            <a:r>
              <a:rPr lang="en-US" sz="2800" dirty="0"/>
              <a:t>Selects for M184V mutation</a:t>
            </a:r>
          </a:p>
          <a:p>
            <a:pPr>
              <a:lnSpc>
                <a:spcPct val="90000"/>
              </a:lnSpc>
              <a:buClr>
                <a:srgbClr val="0000FF"/>
              </a:buClr>
            </a:pPr>
            <a:r>
              <a:rPr lang="en-US" sz="2800" dirty="0"/>
              <a:t>Less likely to work in NRTI experienced patient</a:t>
            </a:r>
          </a:p>
          <a:p>
            <a:pPr>
              <a:lnSpc>
                <a:spcPct val="90000"/>
              </a:lnSpc>
              <a:buClr>
                <a:srgbClr val="0000FF"/>
              </a:buClr>
            </a:pPr>
            <a:r>
              <a:rPr lang="en-US" sz="2800" dirty="0"/>
              <a:t>Is </a:t>
            </a:r>
            <a:r>
              <a:rPr lang="en-US" sz="2800" dirty="0" err="1"/>
              <a:t>paediatric</a:t>
            </a:r>
            <a:r>
              <a:rPr lang="en-US" sz="2800" dirty="0"/>
              <a:t> formulation</a:t>
            </a:r>
          </a:p>
          <a:p>
            <a:pPr>
              <a:lnSpc>
                <a:spcPct val="90000"/>
              </a:lnSpc>
              <a:buClr>
                <a:srgbClr val="0000FF"/>
              </a:buClr>
            </a:pPr>
            <a:r>
              <a:rPr lang="en-US" sz="2800" dirty="0"/>
              <a:t>Twice daily </a:t>
            </a:r>
            <a:r>
              <a:rPr lang="en-US" sz="2800" dirty="0" smtClean="0"/>
              <a:t>dosing &lt; 3 years</a:t>
            </a:r>
          </a:p>
          <a:p>
            <a:pPr>
              <a:lnSpc>
                <a:spcPct val="90000"/>
              </a:lnSpc>
              <a:buClr>
                <a:srgbClr val="0000FF"/>
              </a:buClr>
            </a:pPr>
            <a:r>
              <a:rPr lang="en-US" sz="2800" dirty="0" smtClean="0"/>
              <a:t>Once Daily dosing &gt; 3 years</a:t>
            </a:r>
            <a:endParaRPr lang="en-US" sz="2800" dirty="0"/>
          </a:p>
          <a:p>
            <a:pPr>
              <a:lnSpc>
                <a:spcPct val="90000"/>
              </a:lnSpc>
              <a:buClr>
                <a:srgbClr val="0000FF"/>
              </a:buClr>
            </a:pPr>
            <a:r>
              <a:rPr lang="en-US" sz="2800" dirty="0">
                <a:solidFill>
                  <a:srgbClr val="FF0000"/>
                </a:solidFill>
              </a:rPr>
              <a:t>S/E - Hypersensitivity reaction</a:t>
            </a:r>
          </a:p>
        </p:txBody>
      </p:sp>
      <p:pic>
        <p:nvPicPr>
          <p:cNvPr id="93189" name="Picture 5" descr="TRNGR017"/>
          <p:cNvPicPr>
            <a:picLocks noChangeAspect="1" noChangeArrowheads="1"/>
          </p:cNvPicPr>
          <p:nvPr/>
        </p:nvPicPr>
        <p:blipFill>
          <a:blip r:embed="rId2" cstate="print"/>
          <a:srcRect/>
          <a:stretch>
            <a:fillRect/>
          </a:stretch>
        </p:blipFill>
        <p:spPr bwMode="auto">
          <a:xfrm>
            <a:off x="6172200" y="685800"/>
            <a:ext cx="2166938" cy="2185988"/>
          </a:xfrm>
          <a:prstGeom prst="rect">
            <a:avLst/>
          </a:prstGeom>
          <a:noFill/>
        </p:spPr>
      </p:pic>
      <p:sp>
        <p:nvSpPr>
          <p:cNvPr id="93190" name="Text Box 6"/>
          <p:cNvSpPr txBox="1">
            <a:spLocks noChangeArrowheads="1"/>
          </p:cNvSpPr>
          <p:nvPr/>
        </p:nvSpPr>
        <p:spPr bwMode="auto">
          <a:xfrm>
            <a:off x="2590800" y="990600"/>
            <a:ext cx="4800600" cy="784830"/>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rPr>
              <a:t>ABC       Ziagen        GSK</a:t>
            </a:r>
          </a:p>
          <a:p>
            <a:pPr>
              <a:spcBef>
                <a:spcPct val="50000"/>
              </a:spcBef>
            </a:pPr>
            <a:r>
              <a:rPr lang="en-US" b="1" dirty="0" smtClean="0">
                <a:solidFill>
                  <a:srgbClr val="FF0000"/>
                </a:solidFill>
              </a:rPr>
              <a:t>Generics</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228600"/>
            <a:ext cx="7772400" cy="1143000"/>
          </a:xfrm>
        </p:spPr>
        <p:txBody>
          <a:bodyPr/>
          <a:lstStyle/>
          <a:p>
            <a:r>
              <a:rPr lang="en-US" sz="4800" b="1"/>
              <a:t>Abacavir</a:t>
            </a:r>
          </a:p>
        </p:txBody>
      </p:sp>
      <p:sp>
        <p:nvSpPr>
          <p:cNvPr id="116739" name="Rectangle 3"/>
          <p:cNvSpPr>
            <a:spLocks noGrp="1" noChangeArrowheads="1"/>
          </p:cNvSpPr>
          <p:nvPr>
            <p:ph type="body" idx="1"/>
          </p:nvPr>
        </p:nvSpPr>
        <p:spPr>
          <a:xfrm>
            <a:off x="609600" y="1752600"/>
            <a:ext cx="7772400" cy="4772744"/>
          </a:xfrm>
        </p:spPr>
        <p:txBody>
          <a:bodyPr>
            <a:normAutofit/>
          </a:bodyPr>
          <a:lstStyle/>
          <a:p>
            <a:pPr>
              <a:lnSpc>
                <a:spcPct val="90000"/>
              </a:lnSpc>
              <a:buClr>
                <a:srgbClr val="FF0000"/>
              </a:buClr>
              <a:buFont typeface="Wingdings" pitchFamily="2" charset="2"/>
              <a:buChar char="Ø"/>
            </a:pPr>
            <a:r>
              <a:rPr lang="en-US" sz="2800" dirty="0"/>
              <a:t>Nausea and vomiting</a:t>
            </a:r>
          </a:p>
          <a:p>
            <a:pPr>
              <a:lnSpc>
                <a:spcPct val="90000"/>
              </a:lnSpc>
              <a:buClr>
                <a:srgbClr val="FF0000"/>
              </a:buClr>
              <a:buFont typeface="Wingdings" pitchFamily="2" charset="2"/>
              <a:buChar char="Ø"/>
            </a:pPr>
            <a:r>
              <a:rPr lang="en-US" sz="2800" dirty="0"/>
              <a:t>Fever</a:t>
            </a:r>
          </a:p>
          <a:p>
            <a:pPr>
              <a:lnSpc>
                <a:spcPct val="90000"/>
              </a:lnSpc>
              <a:buClr>
                <a:srgbClr val="FF0000"/>
              </a:buClr>
              <a:buFont typeface="Wingdings" pitchFamily="2" charset="2"/>
              <a:buChar char="Ø"/>
            </a:pPr>
            <a:r>
              <a:rPr lang="en-US" sz="2800" dirty="0"/>
              <a:t> headache</a:t>
            </a:r>
          </a:p>
          <a:p>
            <a:pPr>
              <a:lnSpc>
                <a:spcPct val="90000"/>
              </a:lnSpc>
              <a:buClr>
                <a:srgbClr val="FF0000"/>
              </a:buClr>
              <a:buFont typeface="Wingdings" pitchFamily="2" charset="2"/>
              <a:buChar char="Ø"/>
            </a:pPr>
            <a:r>
              <a:rPr lang="en-US" sz="2800" dirty="0" err="1"/>
              <a:t>Diarrhoea</a:t>
            </a:r>
            <a:endParaRPr lang="en-US" sz="2800" dirty="0"/>
          </a:p>
          <a:p>
            <a:pPr>
              <a:lnSpc>
                <a:spcPct val="90000"/>
              </a:lnSpc>
              <a:buClr>
                <a:srgbClr val="FF0000"/>
              </a:buClr>
              <a:buFont typeface="Wingdings" pitchFamily="2" charset="2"/>
              <a:buChar char="Ø"/>
            </a:pPr>
            <a:r>
              <a:rPr lang="en-US" sz="2800" b="1" dirty="0">
                <a:solidFill>
                  <a:srgbClr val="FF0000"/>
                </a:solidFill>
              </a:rPr>
              <a:t>Hypersensitivity Reaction</a:t>
            </a:r>
          </a:p>
          <a:p>
            <a:pPr>
              <a:lnSpc>
                <a:spcPct val="90000"/>
              </a:lnSpc>
              <a:buClr>
                <a:srgbClr val="FF0000"/>
              </a:buClr>
              <a:buFont typeface="Wingdings" pitchFamily="2" charset="2"/>
              <a:buChar char="Ø"/>
            </a:pPr>
            <a:r>
              <a:rPr lang="en-US" sz="2800" dirty="0"/>
              <a:t>Lactic Acidosis</a:t>
            </a:r>
          </a:p>
          <a:p>
            <a:pPr>
              <a:lnSpc>
                <a:spcPct val="90000"/>
              </a:lnSpc>
              <a:buClr>
                <a:srgbClr val="FF0000"/>
              </a:buClr>
              <a:buFont typeface="Wingdings" pitchFamily="2" charset="2"/>
              <a:buChar char="Ø"/>
            </a:pPr>
            <a:r>
              <a:rPr lang="en-US" sz="2800" dirty="0"/>
              <a:t>Pancreatitis</a:t>
            </a:r>
          </a:p>
          <a:p>
            <a:pPr>
              <a:lnSpc>
                <a:spcPct val="90000"/>
              </a:lnSpc>
              <a:buClr>
                <a:srgbClr val="FF0000"/>
              </a:buClr>
              <a:buFont typeface="Wingdings" pitchFamily="2" charset="2"/>
              <a:buChar char="Ø"/>
            </a:pPr>
            <a:r>
              <a:rPr lang="en-US" sz="2800" dirty="0"/>
              <a:t>    Liver enzymes</a:t>
            </a:r>
          </a:p>
          <a:p>
            <a:pPr>
              <a:lnSpc>
                <a:spcPct val="90000"/>
              </a:lnSpc>
              <a:buClr>
                <a:srgbClr val="FF0000"/>
              </a:buClr>
              <a:buFont typeface="Wingdings" pitchFamily="2" charset="2"/>
              <a:buChar char="Ø"/>
            </a:pPr>
            <a:r>
              <a:rPr lang="en-US" sz="2800" dirty="0"/>
              <a:t>    Blood glucose</a:t>
            </a:r>
          </a:p>
          <a:p>
            <a:pPr>
              <a:lnSpc>
                <a:spcPct val="90000"/>
              </a:lnSpc>
              <a:buClr>
                <a:srgbClr val="FF0000"/>
              </a:buClr>
              <a:buFont typeface="Wingdings" pitchFamily="2" charset="2"/>
              <a:buChar char="Ø"/>
            </a:pPr>
            <a:r>
              <a:rPr lang="en-US" sz="2800" dirty="0"/>
              <a:t>    Triglycerides</a:t>
            </a:r>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solidFill>
                <a:srgbClr val="FF0000"/>
              </a:solidFill>
            </a:endParaRPr>
          </a:p>
        </p:txBody>
      </p:sp>
      <p:pic>
        <p:nvPicPr>
          <p:cNvPr id="116740" name="Picture 4" descr="TRNGR017"/>
          <p:cNvPicPr>
            <a:picLocks noChangeAspect="1" noChangeArrowheads="1"/>
          </p:cNvPicPr>
          <p:nvPr/>
        </p:nvPicPr>
        <p:blipFill>
          <a:blip r:embed="rId2" cstate="print"/>
          <a:srcRect/>
          <a:stretch>
            <a:fillRect/>
          </a:stretch>
        </p:blipFill>
        <p:spPr bwMode="auto">
          <a:xfrm>
            <a:off x="4343400" y="3616325"/>
            <a:ext cx="3213100" cy="3241675"/>
          </a:xfrm>
          <a:prstGeom prst="rect">
            <a:avLst/>
          </a:prstGeom>
          <a:noFill/>
        </p:spPr>
      </p:pic>
      <p:sp>
        <p:nvSpPr>
          <p:cNvPr id="116741" name="Text Box 5"/>
          <p:cNvSpPr txBox="1">
            <a:spLocks noChangeArrowheads="1"/>
          </p:cNvSpPr>
          <p:nvPr/>
        </p:nvSpPr>
        <p:spPr bwMode="auto">
          <a:xfrm>
            <a:off x="685800" y="1295400"/>
            <a:ext cx="51816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ADVERSE EFFECTS</a:t>
            </a:r>
          </a:p>
        </p:txBody>
      </p:sp>
      <p:sp>
        <p:nvSpPr>
          <p:cNvPr id="116743" name="Line 7"/>
          <p:cNvSpPr>
            <a:spLocks noChangeShapeType="1"/>
          </p:cNvSpPr>
          <p:nvPr/>
        </p:nvSpPr>
        <p:spPr bwMode="auto">
          <a:xfrm flipV="1">
            <a:off x="1143000" y="5105400"/>
            <a:ext cx="0" cy="228600"/>
          </a:xfrm>
          <a:prstGeom prst="line">
            <a:avLst/>
          </a:prstGeom>
          <a:noFill/>
          <a:ln w="9525">
            <a:solidFill>
              <a:schemeClr val="tx1"/>
            </a:solidFill>
            <a:round/>
            <a:headEnd/>
            <a:tailEnd type="triangle" w="med" len="med"/>
          </a:ln>
          <a:effectLst/>
        </p:spPr>
        <p:txBody>
          <a:bodyPr/>
          <a:lstStyle/>
          <a:p>
            <a:endParaRPr lang="en-ZA"/>
          </a:p>
        </p:txBody>
      </p:sp>
      <p:sp>
        <p:nvSpPr>
          <p:cNvPr id="116744" name="Line 8"/>
          <p:cNvSpPr>
            <a:spLocks noChangeShapeType="1"/>
          </p:cNvSpPr>
          <p:nvPr/>
        </p:nvSpPr>
        <p:spPr bwMode="auto">
          <a:xfrm flipV="1">
            <a:off x="1143000" y="5562600"/>
            <a:ext cx="0" cy="304800"/>
          </a:xfrm>
          <a:prstGeom prst="line">
            <a:avLst/>
          </a:prstGeom>
          <a:noFill/>
          <a:ln w="9525">
            <a:solidFill>
              <a:schemeClr val="tx1"/>
            </a:solidFill>
            <a:round/>
            <a:headEnd/>
            <a:tailEnd type="triangle" w="med" len="med"/>
          </a:ln>
          <a:effectLst/>
        </p:spPr>
        <p:txBody>
          <a:bodyPr/>
          <a:lstStyle/>
          <a:p>
            <a:endParaRPr lang="en-ZA"/>
          </a:p>
        </p:txBody>
      </p:sp>
      <p:sp>
        <p:nvSpPr>
          <p:cNvPr id="116745" name="Line 9"/>
          <p:cNvSpPr>
            <a:spLocks noChangeShapeType="1"/>
          </p:cNvSpPr>
          <p:nvPr/>
        </p:nvSpPr>
        <p:spPr bwMode="auto">
          <a:xfrm flipV="1">
            <a:off x="1143000" y="6096000"/>
            <a:ext cx="0" cy="228600"/>
          </a:xfrm>
          <a:prstGeom prst="line">
            <a:avLst/>
          </a:prstGeom>
          <a:noFill/>
          <a:ln w="9525">
            <a:solidFill>
              <a:schemeClr val="tx1"/>
            </a:solidFill>
            <a:round/>
            <a:headEnd/>
            <a:tailEnd type="triangle" w="med" len="med"/>
          </a:ln>
          <a:effectLst/>
        </p:spPr>
        <p:txBody>
          <a:bodyPr/>
          <a:lstStyle/>
          <a:p>
            <a:endParaRPr lang="en-ZA"/>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4450" name="Picture 2" descr="Desktop images &gt; Honey bee bees hive &gt; BEE BEES 02.GIF">
            <a:hlinkClick r:id="rId2" tooltip="bee bees 02.gif"/>
          </p:cNvPr>
          <p:cNvPicPr>
            <a:picLocks noChangeAspect="1" noChangeArrowheads="1"/>
          </p:cNvPicPr>
          <p:nvPr/>
        </p:nvPicPr>
        <p:blipFill>
          <a:blip r:embed="rId3" cstate="print"/>
          <a:srcRect/>
          <a:stretch>
            <a:fillRect/>
          </a:stretch>
        </p:blipFill>
        <p:spPr bwMode="auto">
          <a:xfrm>
            <a:off x="1835696" y="1124744"/>
            <a:ext cx="4381500" cy="4381501"/>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1143000"/>
          </a:xfrm>
        </p:spPr>
        <p:txBody>
          <a:bodyPr>
            <a:normAutofit fontScale="90000"/>
          </a:bodyPr>
          <a:lstStyle/>
          <a:p>
            <a:r>
              <a:rPr lang="en-US" sz="4800" b="1" dirty="0" smtClean="0"/>
              <a:t>Abacavir Hypersensitivity Reaction</a:t>
            </a:r>
            <a:endParaRPr lang="en-US" sz="4800" b="1" dirty="0"/>
          </a:p>
        </p:txBody>
      </p:sp>
      <p:sp>
        <p:nvSpPr>
          <p:cNvPr id="93187" name="Rectangle 3"/>
          <p:cNvSpPr>
            <a:spLocks noGrp="1" noChangeArrowheads="1"/>
          </p:cNvSpPr>
          <p:nvPr>
            <p:ph type="body" idx="1"/>
          </p:nvPr>
        </p:nvSpPr>
        <p:spPr>
          <a:xfrm>
            <a:off x="685800" y="1676400"/>
            <a:ext cx="7772400" cy="4114800"/>
          </a:xfrm>
        </p:spPr>
        <p:txBody>
          <a:bodyPr>
            <a:normAutofit/>
          </a:bodyPr>
          <a:lstStyle/>
          <a:p>
            <a:pPr>
              <a:lnSpc>
                <a:spcPct val="90000"/>
              </a:lnSpc>
              <a:buClr>
                <a:srgbClr val="0000FF"/>
              </a:buClr>
            </a:pPr>
            <a:r>
              <a:rPr lang="en-US" sz="2800" dirty="0" smtClean="0"/>
              <a:t>What is a Hypersensitivity Reaction?</a:t>
            </a:r>
          </a:p>
          <a:p>
            <a:pPr>
              <a:lnSpc>
                <a:spcPct val="90000"/>
              </a:lnSpc>
              <a:buClr>
                <a:srgbClr val="0000FF"/>
              </a:buClr>
            </a:pPr>
            <a:r>
              <a:rPr lang="en-US" sz="2800" dirty="0" smtClean="0">
                <a:solidFill>
                  <a:srgbClr val="FF0000"/>
                </a:solidFill>
              </a:rPr>
              <a:t>An Allergy</a:t>
            </a:r>
          </a:p>
          <a:p>
            <a:pPr>
              <a:lnSpc>
                <a:spcPct val="90000"/>
              </a:lnSpc>
              <a:buClr>
                <a:srgbClr val="0000FF"/>
              </a:buClr>
            </a:pPr>
            <a:r>
              <a:rPr lang="en-US" sz="2800" dirty="0" smtClean="0"/>
              <a:t>Has anyone ever died of Penicillin Allergy?</a:t>
            </a:r>
          </a:p>
          <a:p>
            <a:pPr>
              <a:lnSpc>
                <a:spcPct val="90000"/>
              </a:lnSpc>
              <a:buClr>
                <a:srgbClr val="0000FF"/>
              </a:buClr>
            </a:pPr>
            <a:r>
              <a:rPr lang="en-US" sz="2800" dirty="0" smtClean="0"/>
              <a:t>Do we still use penicillin?</a:t>
            </a:r>
          </a:p>
          <a:p>
            <a:pPr>
              <a:lnSpc>
                <a:spcPct val="90000"/>
              </a:lnSpc>
              <a:buClr>
                <a:srgbClr val="0000FF"/>
              </a:buClr>
            </a:pPr>
            <a:r>
              <a:rPr lang="en-US" sz="2800" dirty="0" smtClean="0"/>
              <a:t>Has anyone ever died of Abacavir Hypersensitivity Reaction?</a:t>
            </a:r>
          </a:p>
          <a:p>
            <a:pPr>
              <a:lnSpc>
                <a:spcPct val="90000"/>
              </a:lnSpc>
              <a:buClr>
                <a:srgbClr val="0000FF"/>
              </a:buClr>
            </a:pPr>
            <a:r>
              <a:rPr lang="en-US" sz="2800" dirty="0" smtClean="0">
                <a:solidFill>
                  <a:srgbClr val="FF0000"/>
                </a:solidFill>
              </a:rPr>
              <a:t>No</a:t>
            </a:r>
          </a:p>
          <a:p>
            <a:pPr>
              <a:lnSpc>
                <a:spcPct val="90000"/>
              </a:lnSpc>
              <a:buClr>
                <a:srgbClr val="0000FF"/>
              </a:buClr>
            </a:pPr>
            <a:r>
              <a:rPr lang="en-US" sz="2800" dirty="0" smtClean="0">
                <a:solidFill>
                  <a:srgbClr val="FF0000"/>
                </a:solidFill>
              </a:rPr>
              <a:t>But there have been deaths from </a:t>
            </a:r>
            <a:r>
              <a:rPr lang="en-US" sz="2800" dirty="0" err="1" smtClean="0">
                <a:solidFill>
                  <a:srgbClr val="FF0000"/>
                </a:solidFill>
              </a:rPr>
              <a:t>rechallenging</a:t>
            </a:r>
            <a:r>
              <a:rPr lang="en-US" sz="2800" dirty="0" smtClean="0">
                <a:solidFill>
                  <a:srgbClr val="FF0000"/>
                </a:solidFill>
              </a:rPr>
              <a:t> with Abacavir after a reaction</a:t>
            </a:r>
          </a:p>
          <a:p>
            <a:pPr>
              <a:lnSpc>
                <a:spcPct val="90000"/>
              </a:lnSpc>
              <a:buClr>
                <a:srgbClr val="0000FF"/>
              </a:buClr>
            </a:pPr>
            <a:endParaRPr lang="en-US" sz="2800" dirty="0"/>
          </a:p>
        </p:txBody>
      </p:sp>
      <p:pic>
        <p:nvPicPr>
          <p:cNvPr id="93189" name="Picture 5" descr="TRNGR017"/>
          <p:cNvPicPr>
            <a:picLocks noChangeAspect="1" noChangeArrowheads="1"/>
          </p:cNvPicPr>
          <p:nvPr/>
        </p:nvPicPr>
        <p:blipFill>
          <a:blip r:embed="rId2" cstate="print"/>
          <a:srcRect/>
          <a:stretch>
            <a:fillRect/>
          </a:stretch>
        </p:blipFill>
        <p:spPr bwMode="auto">
          <a:xfrm>
            <a:off x="7236296" y="0"/>
            <a:ext cx="2166938" cy="21859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dissolve">
                                      <p:cBhvr>
                                        <p:cTn id="7" dur="500"/>
                                        <p:tgtEl>
                                          <p:spTgt spid="93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 calcmode="lin" valueType="num">
                                      <p:cBhvr additive="base">
                                        <p:cTn id="12" dur="500" fill="hold"/>
                                        <p:tgtEl>
                                          <p:spTgt spid="9318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3187">
                                            <p:txEl>
                                              <p:pRg st="3" end="3"/>
                                            </p:txEl>
                                          </p:spTgt>
                                        </p:tgtEl>
                                        <p:attrNameLst>
                                          <p:attrName>style.visibility</p:attrName>
                                        </p:attrNameLst>
                                      </p:cBhvr>
                                      <p:to>
                                        <p:strVal val="visible"/>
                                      </p:to>
                                    </p:set>
                                    <p:animEffect transition="in" filter="dissolve">
                                      <p:cBhvr>
                                        <p:cTn id="18" dur="500"/>
                                        <p:tgtEl>
                                          <p:spTgt spid="9318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anim calcmode="lin" valueType="num">
                                      <p:cBhvr additive="base">
                                        <p:cTn id="23" dur="500" fill="hold"/>
                                        <p:tgtEl>
                                          <p:spTgt spid="9318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3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3187">
                                            <p:txEl>
                                              <p:pRg st="5" end="5"/>
                                            </p:txEl>
                                          </p:spTgt>
                                        </p:tgtEl>
                                        <p:attrNameLst>
                                          <p:attrName>style.visibility</p:attrName>
                                        </p:attrNameLst>
                                      </p:cBhvr>
                                      <p:to>
                                        <p:strVal val="visible"/>
                                      </p:to>
                                    </p:set>
                                    <p:anim calcmode="lin" valueType="num">
                                      <p:cBhvr additive="base">
                                        <p:cTn id="29" dur="500" fill="hold"/>
                                        <p:tgtEl>
                                          <p:spTgt spid="9318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3187">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93187">
                                            <p:txEl>
                                              <p:pRg st="6" end="6"/>
                                            </p:txEl>
                                          </p:spTgt>
                                        </p:tgtEl>
                                        <p:attrNameLst>
                                          <p:attrName>style.visibility</p:attrName>
                                        </p:attrNameLst>
                                      </p:cBhvr>
                                      <p:to>
                                        <p:strVal val="visible"/>
                                      </p:to>
                                    </p:set>
                                    <p:anim calcmode="lin" valueType="num">
                                      <p:cBhvr additive="base">
                                        <p:cTn id="34" dur="500" fill="hold"/>
                                        <p:tgtEl>
                                          <p:spTgt spid="93187">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931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1143000"/>
          </a:xfrm>
        </p:spPr>
        <p:txBody>
          <a:bodyPr>
            <a:normAutofit fontScale="90000"/>
          </a:bodyPr>
          <a:lstStyle/>
          <a:p>
            <a:r>
              <a:rPr lang="en-US" sz="4800" b="1" dirty="0" smtClean="0"/>
              <a:t>Abacavir Hypersensitivity Reaction</a:t>
            </a:r>
            <a:endParaRPr lang="en-US" sz="4800" b="1" dirty="0"/>
          </a:p>
        </p:txBody>
      </p:sp>
      <p:sp>
        <p:nvSpPr>
          <p:cNvPr id="93187" name="Rectangle 3"/>
          <p:cNvSpPr>
            <a:spLocks noGrp="1" noChangeArrowheads="1"/>
          </p:cNvSpPr>
          <p:nvPr>
            <p:ph type="body" idx="1"/>
          </p:nvPr>
        </p:nvSpPr>
        <p:spPr>
          <a:xfrm>
            <a:off x="685800" y="1676400"/>
            <a:ext cx="7772400" cy="4114800"/>
          </a:xfrm>
        </p:spPr>
        <p:txBody>
          <a:bodyPr>
            <a:normAutofit/>
          </a:bodyPr>
          <a:lstStyle/>
          <a:p>
            <a:pPr>
              <a:lnSpc>
                <a:spcPct val="90000"/>
              </a:lnSpc>
              <a:buClr>
                <a:srgbClr val="0000FF"/>
              </a:buClr>
            </a:pPr>
            <a:r>
              <a:rPr lang="en-US" sz="2800" dirty="0" smtClean="0"/>
              <a:t>Therefore</a:t>
            </a:r>
          </a:p>
          <a:p>
            <a:pPr>
              <a:lnSpc>
                <a:spcPct val="90000"/>
              </a:lnSpc>
              <a:buClr>
                <a:srgbClr val="0000FF"/>
              </a:buClr>
            </a:pPr>
            <a:r>
              <a:rPr lang="en-US" sz="2800" dirty="0" smtClean="0"/>
              <a:t>If you stop Abacavir for a suspected Hypersensitivity reaction, you can </a:t>
            </a:r>
            <a:r>
              <a:rPr lang="en-US" sz="2800" b="1" dirty="0" smtClean="0">
                <a:solidFill>
                  <a:srgbClr val="FF0000"/>
                </a:solidFill>
              </a:rPr>
              <a:t>NEVER </a:t>
            </a:r>
            <a:r>
              <a:rPr lang="en-US" sz="2800" dirty="0" smtClean="0"/>
              <a:t>give the patient Abacavir again</a:t>
            </a:r>
            <a:endParaRPr lang="en-US" sz="2800" dirty="0"/>
          </a:p>
        </p:txBody>
      </p:sp>
      <p:pic>
        <p:nvPicPr>
          <p:cNvPr id="93189" name="Picture 5" descr="TRNGR017"/>
          <p:cNvPicPr>
            <a:picLocks noChangeAspect="1" noChangeArrowheads="1"/>
          </p:cNvPicPr>
          <p:nvPr/>
        </p:nvPicPr>
        <p:blipFill>
          <a:blip r:embed="rId2" cstate="print"/>
          <a:srcRect/>
          <a:stretch>
            <a:fillRect/>
          </a:stretch>
        </p:blipFill>
        <p:spPr bwMode="auto">
          <a:xfrm>
            <a:off x="7236296" y="0"/>
            <a:ext cx="2166938" cy="21859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1143000"/>
          </a:xfrm>
        </p:spPr>
        <p:txBody>
          <a:bodyPr>
            <a:normAutofit fontScale="90000"/>
          </a:bodyPr>
          <a:lstStyle/>
          <a:p>
            <a:r>
              <a:rPr lang="en-US" sz="4800" b="1" dirty="0" smtClean="0"/>
              <a:t>Abacavir Hypersensitivity Reaction</a:t>
            </a:r>
            <a:endParaRPr lang="en-US" sz="4800" b="1" dirty="0"/>
          </a:p>
        </p:txBody>
      </p:sp>
      <p:sp>
        <p:nvSpPr>
          <p:cNvPr id="93187" name="Rectangle 3"/>
          <p:cNvSpPr>
            <a:spLocks noGrp="1" noChangeArrowheads="1"/>
          </p:cNvSpPr>
          <p:nvPr>
            <p:ph type="body" idx="1"/>
          </p:nvPr>
        </p:nvSpPr>
        <p:spPr>
          <a:xfrm>
            <a:off x="685800" y="1676400"/>
            <a:ext cx="7772400" cy="4114800"/>
          </a:xfrm>
        </p:spPr>
        <p:txBody>
          <a:bodyPr>
            <a:normAutofit fontScale="85000" lnSpcReduction="20000"/>
          </a:bodyPr>
          <a:lstStyle/>
          <a:p>
            <a:pPr>
              <a:lnSpc>
                <a:spcPct val="90000"/>
              </a:lnSpc>
              <a:buClr>
                <a:srgbClr val="0000FF"/>
              </a:buClr>
            </a:pPr>
            <a:r>
              <a:rPr lang="en-US" sz="2800" dirty="0" smtClean="0"/>
              <a:t>Fever</a:t>
            </a:r>
          </a:p>
          <a:p>
            <a:pPr>
              <a:lnSpc>
                <a:spcPct val="90000"/>
              </a:lnSpc>
              <a:buClr>
                <a:srgbClr val="0000FF"/>
              </a:buClr>
            </a:pPr>
            <a:r>
              <a:rPr lang="en-US" sz="2800" dirty="0" smtClean="0"/>
              <a:t>Malaise, Aches</a:t>
            </a:r>
          </a:p>
          <a:p>
            <a:pPr>
              <a:lnSpc>
                <a:spcPct val="90000"/>
              </a:lnSpc>
              <a:buClr>
                <a:srgbClr val="0000FF"/>
              </a:buClr>
            </a:pPr>
            <a:r>
              <a:rPr lang="en-US" sz="2800" dirty="0" smtClean="0"/>
              <a:t>Rash</a:t>
            </a:r>
          </a:p>
          <a:p>
            <a:pPr>
              <a:lnSpc>
                <a:spcPct val="90000"/>
              </a:lnSpc>
              <a:buClr>
                <a:srgbClr val="0000FF"/>
              </a:buClr>
            </a:pPr>
            <a:r>
              <a:rPr lang="en-US" sz="2800" dirty="0" smtClean="0"/>
              <a:t>Vomiting</a:t>
            </a:r>
          </a:p>
          <a:p>
            <a:pPr>
              <a:lnSpc>
                <a:spcPct val="90000"/>
              </a:lnSpc>
              <a:buClr>
                <a:srgbClr val="0000FF"/>
              </a:buClr>
            </a:pPr>
            <a:r>
              <a:rPr lang="en-US" sz="2800" dirty="0" err="1" smtClean="0"/>
              <a:t>Diarrhoea</a:t>
            </a:r>
            <a:endParaRPr lang="en-US" sz="2800" dirty="0" smtClean="0"/>
          </a:p>
          <a:p>
            <a:pPr>
              <a:lnSpc>
                <a:spcPct val="90000"/>
              </a:lnSpc>
              <a:buClr>
                <a:srgbClr val="0000FF"/>
              </a:buClr>
            </a:pPr>
            <a:r>
              <a:rPr lang="en-US" sz="2800" dirty="0" smtClean="0"/>
              <a:t>Abdominal pain</a:t>
            </a:r>
          </a:p>
          <a:p>
            <a:pPr>
              <a:lnSpc>
                <a:spcPct val="90000"/>
              </a:lnSpc>
              <a:buClr>
                <a:srgbClr val="0000FF"/>
              </a:buClr>
            </a:pPr>
            <a:r>
              <a:rPr lang="en-US" sz="2800" dirty="0" smtClean="0"/>
              <a:t>Cough</a:t>
            </a:r>
          </a:p>
          <a:p>
            <a:pPr>
              <a:lnSpc>
                <a:spcPct val="90000"/>
              </a:lnSpc>
              <a:buClr>
                <a:srgbClr val="0000FF"/>
              </a:buClr>
            </a:pPr>
            <a:r>
              <a:rPr lang="en-US" sz="2800" dirty="0" err="1" smtClean="0"/>
              <a:t>Dyspnoea</a:t>
            </a:r>
            <a:endParaRPr lang="en-US" sz="2800" dirty="0" smtClean="0"/>
          </a:p>
          <a:p>
            <a:pPr>
              <a:lnSpc>
                <a:spcPct val="90000"/>
              </a:lnSpc>
              <a:buClr>
                <a:srgbClr val="0000FF"/>
              </a:buClr>
            </a:pPr>
            <a:r>
              <a:rPr lang="en-US" sz="2800" dirty="0" smtClean="0"/>
              <a:t>Sore throat</a:t>
            </a:r>
          </a:p>
          <a:p>
            <a:pPr>
              <a:lnSpc>
                <a:spcPct val="90000"/>
              </a:lnSpc>
              <a:buClr>
                <a:srgbClr val="0000FF"/>
              </a:buClr>
            </a:pPr>
            <a:endParaRPr lang="en-US" sz="2800" dirty="0"/>
          </a:p>
          <a:p>
            <a:pPr>
              <a:lnSpc>
                <a:spcPct val="90000"/>
              </a:lnSpc>
              <a:buClr>
                <a:srgbClr val="0000FF"/>
              </a:buClr>
            </a:pPr>
            <a:r>
              <a:rPr lang="en-US" sz="2800" dirty="0" smtClean="0"/>
              <a:t>Multi system disorder</a:t>
            </a:r>
          </a:p>
          <a:p>
            <a:pPr>
              <a:lnSpc>
                <a:spcPct val="90000"/>
              </a:lnSpc>
              <a:buClr>
                <a:srgbClr val="0000FF"/>
              </a:buClr>
            </a:pPr>
            <a:r>
              <a:rPr lang="en-US" sz="2800" dirty="0" smtClean="0"/>
              <a:t>Usually occurs within 6 weeks of starting ABC</a:t>
            </a:r>
            <a:endParaRPr lang="en-US" sz="2800" dirty="0"/>
          </a:p>
        </p:txBody>
      </p:sp>
      <p:pic>
        <p:nvPicPr>
          <p:cNvPr id="93189" name="Picture 5" descr="TRNGR017"/>
          <p:cNvPicPr>
            <a:picLocks noChangeAspect="1" noChangeArrowheads="1"/>
          </p:cNvPicPr>
          <p:nvPr/>
        </p:nvPicPr>
        <p:blipFill>
          <a:blip r:embed="rId2" cstate="print"/>
          <a:srcRect/>
          <a:stretch>
            <a:fillRect/>
          </a:stretch>
        </p:blipFill>
        <p:spPr bwMode="auto">
          <a:xfrm>
            <a:off x="7236296" y="0"/>
            <a:ext cx="2166938" cy="2185988"/>
          </a:xfrm>
          <a:prstGeom prst="rect">
            <a:avLst/>
          </a:prstGeom>
          <a:noFill/>
        </p:spPr>
      </p:pic>
      <p:sp>
        <p:nvSpPr>
          <p:cNvPr id="5" name="TextBox 4"/>
          <p:cNvSpPr txBox="1"/>
          <p:nvPr/>
        </p:nvSpPr>
        <p:spPr>
          <a:xfrm>
            <a:off x="3419872" y="1268760"/>
            <a:ext cx="4464496" cy="480131"/>
          </a:xfrm>
          <a:prstGeom prst="rect">
            <a:avLst/>
          </a:prstGeom>
          <a:noFill/>
        </p:spPr>
        <p:txBody>
          <a:bodyPr wrap="square" rtlCol="0">
            <a:spAutoFit/>
          </a:bodyPr>
          <a:lstStyle/>
          <a:p>
            <a:pPr>
              <a:lnSpc>
                <a:spcPct val="90000"/>
              </a:lnSpc>
              <a:buClr>
                <a:srgbClr val="0000FF"/>
              </a:buClr>
            </a:pPr>
            <a:r>
              <a:rPr lang="en-US" sz="2800" dirty="0" smtClean="0"/>
              <a:t>Symptoms</a:t>
            </a: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1143000"/>
          </a:xfrm>
        </p:spPr>
        <p:txBody>
          <a:bodyPr>
            <a:normAutofit fontScale="90000"/>
          </a:bodyPr>
          <a:lstStyle/>
          <a:p>
            <a:r>
              <a:rPr lang="en-US" sz="4800" b="1" dirty="0" smtClean="0"/>
              <a:t>Abacavir Hypersensitivity Reaction</a:t>
            </a:r>
            <a:endParaRPr lang="en-US" sz="4800" b="1" dirty="0"/>
          </a:p>
        </p:txBody>
      </p:sp>
      <p:sp>
        <p:nvSpPr>
          <p:cNvPr id="93187" name="Rectangle 3"/>
          <p:cNvSpPr>
            <a:spLocks noGrp="1" noChangeArrowheads="1"/>
          </p:cNvSpPr>
          <p:nvPr>
            <p:ph type="body" idx="1"/>
          </p:nvPr>
        </p:nvSpPr>
        <p:spPr>
          <a:xfrm>
            <a:off x="685800" y="1676400"/>
            <a:ext cx="7772400" cy="4114800"/>
          </a:xfrm>
        </p:spPr>
        <p:txBody>
          <a:bodyPr>
            <a:normAutofit/>
          </a:bodyPr>
          <a:lstStyle/>
          <a:p>
            <a:pPr>
              <a:lnSpc>
                <a:spcPct val="90000"/>
              </a:lnSpc>
              <a:buClr>
                <a:srgbClr val="0000FF"/>
              </a:buClr>
            </a:pPr>
            <a:r>
              <a:rPr lang="en-US" sz="2800" dirty="0" smtClean="0"/>
              <a:t>Measles </a:t>
            </a:r>
          </a:p>
          <a:p>
            <a:pPr>
              <a:lnSpc>
                <a:spcPct val="90000"/>
              </a:lnSpc>
              <a:buClr>
                <a:srgbClr val="0000FF"/>
              </a:buClr>
            </a:pPr>
            <a:r>
              <a:rPr lang="en-US" sz="2800" dirty="0" smtClean="0"/>
              <a:t>Influenza</a:t>
            </a:r>
          </a:p>
          <a:p>
            <a:pPr>
              <a:lnSpc>
                <a:spcPct val="90000"/>
              </a:lnSpc>
              <a:buClr>
                <a:srgbClr val="0000FF"/>
              </a:buClr>
            </a:pPr>
            <a:r>
              <a:rPr lang="en-US" sz="2800" dirty="0" smtClean="0"/>
              <a:t>Pneumonia</a:t>
            </a:r>
          </a:p>
          <a:p>
            <a:pPr>
              <a:lnSpc>
                <a:spcPct val="90000"/>
              </a:lnSpc>
              <a:buClr>
                <a:srgbClr val="0000FF"/>
              </a:buClr>
            </a:pPr>
            <a:r>
              <a:rPr lang="en-US" sz="2800" dirty="0" smtClean="0"/>
              <a:t>Streptococcal </a:t>
            </a:r>
            <a:r>
              <a:rPr lang="en-US" sz="2800" dirty="0" err="1" smtClean="0"/>
              <a:t>Pharyngitis</a:t>
            </a:r>
            <a:endParaRPr lang="en-US" sz="2800" dirty="0" smtClean="0"/>
          </a:p>
          <a:p>
            <a:pPr>
              <a:lnSpc>
                <a:spcPct val="90000"/>
              </a:lnSpc>
              <a:buClr>
                <a:srgbClr val="0000FF"/>
              </a:buClr>
            </a:pPr>
            <a:r>
              <a:rPr lang="en-US" sz="2800" dirty="0" smtClean="0"/>
              <a:t>Scarlet Fever</a:t>
            </a:r>
          </a:p>
          <a:p>
            <a:pPr>
              <a:lnSpc>
                <a:spcPct val="90000"/>
              </a:lnSpc>
              <a:buClr>
                <a:srgbClr val="0000FF"/>
              </a:buClr>
            </a:pPr>
            <a:r>
              <a:rPr lang="en-US" sz="2800" dirty="0" smtClean="0"/>
              <a:t>TB</a:t>
            </a:r>
          </a:p>
          <a:p>
            <a:pPr>
              <a:lnSpc>
                <a:spcPct val="90000"/>
              </a:lnSpc>
              <a:buClr>
                <a:srgbClr val="0000FF"/>
              </a:buClr>
            </a:pPr>
            <a:r>
              <a:rPr lang="en-US" sz="2800" dirty="0" smtClean="0"/>
              <a:t>IRIS</a:t>
            </a:r>
          </a:p>
          <a:p>
            <a:pPr>
              <a:lnSpc>
                <a:spcPct val="90000"/>
              </a:lnSpc>
              <a:buClr>
                <a:srgbClr val="0000FF"/>
              </a:buClr>
            </a:pPr>
            <a:endParaRPr lang="en-US" sz="2800" dirty="0"/>
          </a:p>
        </p:txBody>
      </p:sp>
      <p:pic>
        <p:nvPicPr>
          <p:cNvPr id="93189" name="Picture 5" descr="TRNGR017"/>
          <p:cNvPicPr>
            <a:picLocks noChangeAspect="1" noChangeArrowheads="1"/>
          </p:cNvPicPr>
          <p:nvPr/>
        </p:nvPicPr>
        <p:blipFill>
          <a:blip r:embed="rId2" cstate="print"/>
          <a:srcRect/>
          <a:stretch>
            <a:fillRect/>
          </a:stretch>
        </p:blipFill>
        <p:spPr bwMode="auto">
          <a:xfrm>
            <a:off x="7236296" y="0"/>
            <a:ext cx="2166938" cy="2185988"/>
          </a:xfrm>
          <a:prstGeom prst="rect">
            <a:avLst/>
          </a:prstGeom>
          <a:noFill/>
        </p:spPr>
      </p:pic>
      <p:sp>
        <p:nvSpPr>
          <p:cNvPr id="5" name="TextBox 4"/>
          <p:cNvSpPr txBox="1"/>
          <p:nvPr/>
        </p:nvSpPr>
        <p:spPr>
          <a:xfrm>
            <a:off x="2699792" y="1340768"/>
            <a:ext cx="3744416" cy="461665"/>
          </a:xfrm>
          <a:prstGeom prst="rect">
            <a:avLst/>
          </a:prstGeom>
          <a:noFill/>
        </p:spPr>
        <p:txBody>
          <a:bodyPr wrap="square" rtlCol="0">
            <a:spAutoFit/>
          </a:bodyPr>
          <a:lstStyle/>
          <a:p>
            <a:r>
              <a:rPr lang="en-ZA" sz="2400" dirty="0" smtClean="0"/>
              <a:t>Differential Diagnosis</a:t>
            </a:r>
            <a:endParaRPr lang="en-ZA"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1143000"/>
          </a:xfrm>
        </p:spPr>
        <p:txBody>
          <a:bodyPr>
            <a:normAutofit fontScale="90000"/>
          </a:bodyPr>
          <a:lstStyle/>
          <a:p>
            <a:r>
              <a:rPr lang="en-US" sz="4800" b="1" dirty="0" smtClean="0"/>
              <a:t>Abacavir Hypersensitivity Reaction</a:t>
            </a:r>
            <a:endParaRPr lang="en-US" sz="4800" b="1" dirty="0"/>
          </a:p>
        </p:txBody>
      </p:sp>
      <p:sp>
        <p:nvSpPr>
          <p:cNvPr id="93187" name="Rectangle 3"/>
          <p:cNvSpPr>
            <a:spLocks noGrp="1" noChangeArrowheads="1"/>
          </p:cNvSpPr>
          <p:nvPr>
            <p:ph type="body" idx="1"/>
          </p:nvPr>
        </p:nvSpPr>
        <p:spPr>
          <a:xfrm>
            <a:off x="755576" y="2132856"/>
            <a:ext cx="7772400" cy="4114800"/>
          </a:xfrm>
        </p:spPr>
        <p:txBody>
          <a:bodyPr>
            <a:normAutofit/>
          </a:bodyPr>
          <a:lstStyle/>
          <a:p>
            <a:pPr>
              <a:lnSpc>
                <a:spcPct val="80000"/>
              </a:lnSpc>
            </a:pPr>
            <a:r>
              <a:rPr lang="en-US" sz="2800" dirty="0" smtClean="0"/>
              <a:t>Hypersensitivity linked to HLA B*5701</a:t>
            </a:r>
          </a:p>
          <a:p>
            <a:pPr>
              <a:lnSpc>
                <a:spcPct val="80000"/>
              </a:lnSpc>
            </a:pPr>
            <a:r>
              <a:rPr lang="en-US" sz="2800" dirty="0" smtClean="0"/>
              <a:t>HLA B*5701 rare in Black population</a:t>
            </a:r>
          </a:p>
          <a:p>
            <a:pPr>
              <a:lnSpc>
                <a:spcPct val="80000"/>
              </a:lnSpc>
            </a:pPr>
            <a:r>
              <a:rPr lang="en-US" sz="2800" dirty="0" smtClean="0"/>
              <a:t>HSR 5% in whites, 0.2% in Blacks</a:t>
            </a:r>
          </a:p>
        </p:txBody>
      </p:sp>
      <p:pic>
        <p:nvPicPr>
          <p:cNvPr id="93189" name="Picture 5" descr="TRNGR017"/>
          <p:cNvPicPr>
            <a:picLocks noChangeAspect="1" noChangeArrowheads="1"/>
          </p:cNvPicPr>
          <p:nvPr/>
        </p:nvPicPr>
        <p:blipFill>
          <a:blip r:embed="rId2" cstate="print"/>
          <a:srcRect/>
          <a:stretch>
            <a:fillRect/>
          </a:stretch>
        </p:blipFill>
        <p:spPr bwMode="auto">
          <a:xfrm>
            <a:off x="7236296" y="0"/>
            <a:ext cx="2166938" cy="2185988"/>
          </a:xfrm>
          <a:prstGeom prst="rect">
            <a:avLst/>
          </a:prstGeom>
          <a:noFill/>
        </p:spPr>
      </p:pic>
      <p:sp>
        <p:nvSpPr>
          <p:cNvPr id="5" name="TextBox 4"/>
          <p:cNvSpPr txBox="1"/>
          <p:nvPr/>
        </p:nvSpPr>
        <p:spPr>
          <a:xfrm>
            <a:off x="2627784" y="1412776"/>
            <a:ext cx="3600400" cy="584775"/>
          </a:xfrm>
          <a:prstGeom prst="rect">
            <a:avLst/>
          </a:prstGeom>
          <a:noFill/>
        </p:spPr>
        <p:txBody>
          <a:bodyPr wrap="square" rtlCol="0">
            <a:spAutoFit/>
          </a:bodyPr>
          <a:lstStyle/>
          <a:p>
            <a:r>
              <a:rPr lang="en-ZA" sz="3200" b="1" dirty="0" smtClean="0"/>
              <a:t>Incidence</a:t>
            </a:r>
            <a:endParaRPr lang="en-ZA" sz="3200" b="1" dirty="0"/>
          </a:p>
        </p:txBody>
      </p:sp>
      <p:pic>
        <p:nvPicPr>
          <p:cNvPr id="90114" name="Picture 2" descr="http://germes-online.com/direct/dbimage/50196568/Jeans.jpg"/>
          <p:cNvPicPr>
            <a:picLocks noChangeAspect="1" noChangeArrowheads="1"/>
          </p:cNvPicPr>
          <p:nvPr/>
        </p:nvPicPr>
        <p:blipFill>
          <a:blip r:embed="rId3" cstate="print"/>
          <a:srcRect/>
          <a:stretch>
            <a:fillRect/>
          </a:stretch>
        </p:blipFill>
        <p:spPr bwMode="auto">
          <a:xfrm>
            <a:off x="1907704" y="1196752"/>
            <a:ext cx="5143500" cy="5143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ssolve">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90114"/>
                                        </p:tgtEl>
                                      </p:cBhvr>
                                    </p:animEffect>
                                    <p:set>
                                      <p:cBhvr>
                                        <p:cTn id="12" dur="1" fill="hold">
                                          <p:stCondLst>
                                            <p:cond delay="499"/>
                                          </p:stCondLst>
                                        </p:cTn>
                                        <p:tgtEl>
                                          <p:spTgt spid="90114"/>
                                        </p:tgtEl>
                                        <p:attrNameLst>
                                          <p:attrName>style.visibility</p:attrName>
                                        </p:attrNameLst>
                                      </p:cBhvr>
                                      <p:to>
                                        <p:strVal val="hidden"/>
                                      </p:to>
                                    </p:se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additive="base">
                                        <p:cTn id="16" dur="500" fill="hold"/>
                                        <p:tgtEl>
                                          <p:spTgt spid="9318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93187">
                                            <p:txEl>
                                              <p:pRg st="1" end="1"/>
                                            </p:txEl>
                                          </p:spTgt>
                                        </p:tgtEl>
                                        <p:attrNameLst>
                                          <p:attrName>style.visibility</p:attrName>
                                        </p:attrNameLst>
                                      </p:cBhvr>
                                      <p:to>
                                        <p:strVal val="visible"/>
                                      </p:to>
                                    </p:set>
                                    <p:anim calcmode="lin" valueType="num">
                                      <p:cBhvr additive="base">
                                        <p:cTn id="22" dur="500" fill="hold"/>
                                        <p:tgtEl>
                                          <p:spTgt spid="93187">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93187">
                                            <p:txEl>
                                              <p:pRg st="2" end="2"/>
                                            </p:txEl>
                                          </p:spTgt>
                                        </p:tgtEl>
                                        <p:attrNameLst>
                                          <p:attrName>style.visibility</p:attrName>
                                        </p:attrNameLst>
                                      </p:cBhvr>
                                      <p:to>
                                        <p:strVal val="visible"/>
                                      </p:to>
                                    </p:set>
                                    <p:anim calcmode="lin" valueType="num">
                                      <p:cBhvr additive="base">
                                        <p:cTn id="28" dur="500" fill="hold"/>
                                        <p:tgtEl>
                                          <p:spTgt spid="93187">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304800"/>
            <a:ext cx="7772400" cy="1143000"/>
          </a:xfrm>
        </p:spPr>
        <p:txBody>
          <a:bodyPr/>
          <a:lstStyle/>
          <a:p>
            <a:r>
              <a:rPr lang="en-US" sz="4800" b="1"/>
              <a:t>Abacavir</a:t>
            </a:r>
          </a:p>
        </p:txBody>
      </p:sp>
      <p:sp>
        <p:nvSpPr>
          <p:cNvPr id="118787" name="Rectangle 3"/>
          <p:cNvSpPr>
            <a:spLocks noGrp="1" noChangeArrowheads="1"/>
          </p:cNvSpPr>
          <p:nvPr>
            <p:ph type="body" idx="1"/>
          </p:nvPr>
        </p:nvSpPr>
        <p:spPr/>
        <p:txBody>
          <a:bodyPr>
            <a:normAutofit fontScale="92500"/>
          </a:bodyPr>
          <a:lstStyle/>
          <a:p>
            <a:pPr>
              <a:lnSpc>
                <a:spcPct val="90000"/>
              </a:lnSpc>
              <a:buClr>
                <a:srgbClr val="FF0000"/>
              </a:buClr>
              <a:buFont typeface="Wingdings" pitchFamily="2" charset="2"/>
              <a:buChar char="Ø"/>
            </a:pPr>
            <a:r>
              <a:rPr lang="en-US" sz="2800" dirty="0"/>
              <a:t>No significant interactions with other ARVs</a:t>
            </a:r>
          </a:p>
          <a:p>
            <a:pPr>
              <a:lnSpc>
                <a:spcPct val="90000"/>
              </a:lnSpc>
              <a:buClr>
                <a:srgbClr val="FF0000"/>
              </a:buClr>
              <a:buFont typeface="Wingdings" pitchFamily="2" charset="2"/>
              <a:buChar char="Ø"/>
            </a:pPr>
            <a:r>
              <a:rPr lang="en-US" sz="2800" dirty="0"/>
              <a:t>Ethanol     ABC levels</a:t>
            </a:r>
          </a:p>
          <a:p>
            <a:pPr>
              <a:lnSpc>
                <a:spcPct val="90000"/>
              </a:lnSpc>
              <a:buClr>
                <a:srgbClr val="FF0000"/>
              </a:buClr>
              <a:buFont typeface="Wingdings" pitchFamily="2" charset="2"/>
              <a:buChar char="Ø"/>
            </a:pPr>
            <a:endParaRPr lang="en-US" sz="2800" dirty="0"/>
          </a:p>
          <a:p>
            <a:pPr>
              <a:lnSpc>
                <a:spcPct val="90000"/>
              </a:lnSpc>
              <a:buFontTx/>
              <a:buNone/>
            </a:pPr>
            <a:r>
              <a:rPr lang="en-US" sz="2800" b="1" dirty="0">
                <a:solidFill>
                  <a:srgbClr val="0000FF"/>
                </a:solidFill>
              </a:rPr>
              <a:t>SPECIAL INSTRUCTIONS</a:t>
            </a:r>
            <a:endParaRPr lang="en-US" sz="2800" dirty="0">
              <a:solidFill>
                <a:srgbClr val="0000FF"/>
              </a:solidFill>
            </a:endParaRPr>
          </a:p>
          <a:p>
            <a:pPr>
              <a:lnSpc>
                <a:spcPct val="90000"/>
              </a:lnSpc>
              <a:buClr>
                <a:srgbClr val="FF0000"/>
              </a:buClr>
              <a:buFont typeface="Wingdings" pitchFamily="2" charset="2"/>
              <a:buChar char="Ø"/>
            </a:pPr>
            <a:r>
              <a:rPr lang="en-US" sz="2800" dirty="0"/>
              <a:t>Can be given without regard to meals</a:t>
            </a:r>
          </a:p>
          <a:p>
            <a:pPr>
              <a:lnSpc>
                <a:spcPct val="90000"/>
              </a:lnSpc>
              <a:buClr>
                <a:srgbClr val="FF0000"/>
              </a:buClr>
              <a:buFont typeface="Wingdings" pitchFamily="2" charset="2"/>
              <a:buChar char="Ø"/>
            </a:pPr>
            <a:r>
              <a:rPr lang="en-US" sz="2800" dirty="0"/>
              <a:t>Warn patient about Hypersensitivity </a:t>
            </a:r>
            <a:r>
              <a:rPr lang="en-US" sz="2800" dirty="0" smtClean="0"/>
              <a:t>Reaction</a:t>
            </a:r>
          </a:p>
          <a:p>
            <a:pPr>
              <a:lnSpc>
                <a:spcPct val="90000"/>
              </a:lnSpc>
              <a:buClr>
                <a:srgbClr val="FF0000"/>
              </a:buClr>
              <a:buFont typeface="Wingdings" pitchFamily="2" charset="2"/>
              <a:buChar char="Ø"/>
            </a:pPr>
            <a:r>
              <a:rPr lang="en-US" sz="2800" dirty="0" smtClean="0"/>
              <a:t>Don’t stop ABC until discussed with HCW</a:t>
            </a:r>
            <a:endParaRPr lang="en-US" sz="2800" dirty="0"/>
          </a:p>
          <a:p>
            <a:pPr>
              <a:lnSpc>
                <a:spcPct val="90000"/>
              </a:lnSpc>
              <a:buClr>
                <a:srgbClr val="FF0000"/>
              </a:buClr>
              <a:buFont typeface="Wingdings" pitchFamily="2" charset="2"/>
              <a:buChar char="Ø"/>
            </a:pPr>
            <a:r>
              <a:rPr lang="en-US" sz="2800" dirty="0">
                <a:solidFill>
                  <a:srgbClr val="FF0000"/>
                </a:solidFill>
              </a:rPr>
              <a:t>Do NOT </a:t>
            </a:r>
            <a:r>
              <a:rPr lang="en-US" sz="2800" dirty="0" err="1">
                <a:solidFill>
                  <a:srgbClr val="FF0000"/>
                </a:solidFill>
              </a:rPr>
              <a:t>rechallenge</a:t>
            </a:r>
            <a:r>
              <a:rPr lang="en-US" sz="2800" dirty="0">
                <a:solidFill>
                  <a:srgbClr val="FF0000"/>
                </a:solidFill>
              </a:rPr>
              <a:t> with ABC after</a:t>
            </a:r>
            <a:r>
              <a:rPr lang="en-US" sz="2800" dirty="0"/>
              <a:t> </a:t>
            </a:r>
            <a:r>
              <a:rPr lang="en-US" sz="2800" dirty="0">
                <a:solidFill>
                  <a:srgbClr val="FF0000"/>
                </a:solidFill>
              </a:rPr>
              <a:t>Hypersensitivity Reaction</a:t>
            </a:r>
          </a:p>
          <a:p>
            <a:pPr>
              <a:lnSpc>
                <a:spcPct val="90000"/>
              </a:lnSpc>
              <a:buClr>
                <a:srgbClr val="FF0000"/>
              </a:buClr>
              <a:buFont typeface="Wingdings" pitchFamily="2" charset="2"/>
              <a:buChar char="Ø"/>
            </a:pPr>
            <a:r>
              <a:rPr lang="en-US" sz="2800" dirty="0"/>
              <a:t>Therapy should not be interrupted and then restarted</a:t>
            </a:r>
          </a:p>
          <a:p>
            <a:pPr>
              <a:lnSpc>
                <a:spcPct val="90000"/>
              </a:lnSpc>
            </a:pPr>
            <a:endParaRPr lang="en-US" sz="2800" dirty="0"/>
          </a:p>
          <a:p>
            <a:pPr>
              <a:lnSpc>
                <a:spcPct val="90000"/>
              </a:lnSpc>
            </a:pPr>
            <a:endParaRPr lang="en-US" sz="2800" dirty="0"/>
          </a:p>
        </p:txBody>
      </p:sp>
      <p:pic>
        <p:nvPicPr>
          <p:cNvPr id="118788" name="Picture 4" descr="TRNGR017"/>
          <p:cNvPicPr>
            <a:picLocks noChangeAspect="1" noChangeArrowheads="1"/>
          </p:cNvPicPr>
          <p:nvPr/>
        </p:nvPicPr>
        <p:blipFill>
          <a:blip r:embed="rId2" cstate="print"/>
          <a:srcRect/>
          <a:stretch>
            <a:fillRect/>
          </a:stretch>
        </p:blipFill>
        <p:spPr bwMode="auto">
          <a:xfrm>
            <a:off x="6934200" y="304800"/>
            <a:ext cx="1808163" cy="1824038"/>
          </a:xfrm>
          <a:prstGeom prst="rect">
            <a:avLst/>
          </a:prstGeom>
          <a:noFill/>
        </p:spPr>
      </p:pic>
      <p:sp>
        <p:nvSpPr>
          <p:cNvPr id="118789" name="Text Box 5"/>
          <p:cNvSpPr txBox="1">
            <a:spLocks noChangeArrowheads="1"/>
          </p:cNvSpPr>
          <p:nvPr/>
        </p:nvSpPr>
        <p:spPr bwMode="auto">
          <a:xfrm>
            <a:off x="683568" y="1124744"/>
            <a:ext cx="43434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rPr>
              <a:t>DRUG INTERACTIONS</a:t>
            </a:r>
          </a:p>
        </p:txBody>
      </p:sp>
      <p:sp>
        <p:nvSpPr>
          <p:cNvPr id="118791" name="Line 7"/>
          <p:cNvSpPr>
            <a:spLocks noChangeShapeType="1"/>
          </p:cNvSpPr>
          <p:nvPr/>
        </p:nvSpPr>
        <p:spPr bwMode="auto">
          <a:xfrm flipV="1">
            <a:off x="2195736" y="2060848"/>
            <a:ext cx="0" cy="304800"/>
          </a:xfrm>
          <a:prstGeom prst="line">
            <a:avLst/>
          </a:prstGeom>
          <a:noFill/>
          <a:ln w="9525">
            <a:solidFill>
              <a:schemeClr val="tx1"/>
            </a:solidFill>
            <a:round/>
            <a:headEnd/>
            <a:tailEnd type="triangle" w="med" len="med"/>
          </a:ln>
          <a:effectLst/>
        </p:spPr>
        <p:txBody>
          <a:bodyPr/>
          <a:lstStyle/>
          <a:p>
            <a:endParaRPr lang="en-ZA"/>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Abacavir</a:t>
            </a:r>
            <a:endParaRPr lang="en-ZA" dirty="0"/>
          </a:p>
        </p:txBody>
      </p:sp>
      <p:sp>
        <p:nvSpPr>
          <p:cNvPr id="4" name="Content Placeholder 3"/>
          <p:cNvSpPr>
            <a:spLocks noGrp="1"/>
          </p:cNvSpPr>
          <p:nvPr>
            <p:ph idx="1"/>
          </p:nvPr>
        </p:nvSpPr>
        <p:spPr/>
        <p:txBody>
          <a:bodyPr/>
          <a:lstStyle/>
          <a:p>
            <a:r>
              <a:rPr lang="en-ZA" dirty="0" smtClean="0"/>
              <a:t>At what weight should we change to adult tabs?</a:t>
            </a:r>
          </a:p>
          <a:p>
            <a:r>
              <a:rPr lang="en-ZA" dirty="0" smtClean="0"/>
              <a:t>300</a:t>
            </a:r>
            <a:r>
              <a:rPr lang="en-ZA" dirty="0" smtClean="0">
                <a:latin typeface="Calibri"/>
                <a:cs typeface="Calibri"/>
              </a:rPr>
              <a:t>÷8=37.5kg</a:t>
            </a:r>
          </a:p>
          <a:p>
            <a:r>
              <a:rPr lang="en-ZA" dirty="0" smtClean="0">
                <a:latin typeface="Calibri"/>
                <a:cs typeface="Calibri"/>
              </a:rPr>
              <a:t>WHO 25kg</a:t>
            </a:r>
          </a:p>
          <a:p>
            <a:r>
              <a:rPr lang="en-ZA" dirty="0" smtClean="0">
                <a:latin typeface="Calibri"/>
                <a:cs typeface="Calibri"/>
              </a:rPr>
              <a:t>Some experts from 20kg</a:t>
            </a:r>
            <a:endParaRPr lang="en-ZA"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FIRST LINE</a:t>
            </a:r>
            <a:endParaRPr lang="en-ZA" dirty="0"/>
          </a:p>
        </p:txBody>
      </p:sp>
      <p:sp>
        <p:nvSpPr>
          <p:cNvPr id="3" name="Content Placeholder 2"/>
          <p:cNvSpPr>
            <a:spLocks noGrp="1"/>
          </p:cNvSpPr>
          <p:nvPr>
            <p:ph idx="1"/>
          </p:nvPr>
        </p:nvSpPr>
        <p:spPr/>
        <p:txBody>
          <a:bodyPr/>
          <a:lstStyle/>
          <a:p>
            <a:r>
              <a:rPr lang="en-ZA" dirty="0" smtClean="0"/>
              <a:t>3TC/ABC/Kaletra</a:t>
            </a:r>
          </a:p>
          <a:p>
            <a:r>
              <a:rPr lang="en-ZA" dirty="0" smtClean="0"/>
              <a:t>3TC/ABC/EFV</a:t>
            </a:r>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4800" b="1" dirty="0"/>
              <a:t>Abacavir</a:t>
            </a:r>
          </a:p>
        </p:txBody>
      </p:sp>
      <p:pic>
        <p:nvPicPr>
          <p:cNvPr id="114692" name="Picture 4" descr="TRNGR017"/>
          <p:cNvPicPr>
            <a:picLocks noChangeAspect="1" noChangeArrowheads="1"/>
          </p:cNvPicPr>
          <p:nvPr/>
        </p:nvPicPr>
        <p:blipFill>
          <a:blip r:embed="rId2" cstate="print"/>
          <a:srcRect/>
          <a:stretch>
            <a:fillRect/>
          </a:stretch>
        </p:blipFill>
        <p:spPr bwMode="auto">
          <a:xfrm>
            <a:off x="5715000" y="457200"/>
            <a:ext cx="2928938" cy="2185988"/>
          </a:xfrm>
          <a:prstGeom prst="rect">
            <a:avLst/>
          </a:prstGeom>
          <a:noFill/>
        </p:spPr>
      </p:pic>
      <p:graphicFrame>
        <p:nvGraphicFramePr>
          <p:cNvPr id="114710" name="Group 22"/>
          <p:cNvGraphicFramePr>
            <a:graphicFrameLocks noGrp="1"/>
          </p:cNvGraphicFramePr>
          <p:nvPr>
            <p:ph type="tbl" idx="1"/>
          </p:nvPr>
        </p:nvGraphicFramePr>
        <p:xfrm>
          <a:off x="755576" y="2132856"/>
          <a:ext cx="7772400" cy="4657281"/>
        </p:xfrm>
        <a:graphic>
          <a:graphicData uri="http://schemas.openxmlformats.org/drawingml/2006/table">
            <a:tbl>
              <a:tblPr/>
              <a:tblGrid>
                <a:gridCol w="3886200"/>
                <a:gridCol w="38862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0-3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No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Paediatrics</a:t>
                      </a:r>
                      <a:r>
                        <a:rPr kumimoji="0" lang="en-US" sz="2400" b="0" i="0" u="none" strike="noStrike" cap="none" normalizeH="0" baseline="0" dirty="0" smtClean="0">
                          <a:ln>
                            <a:noFill/>
                          </a:ln>
                          <a:solidFill>
                            <a:schemeClr val="tx1"/>
                          </a:solidFill>
                          <a:effectLst/>
                          <a:latin typeface="Times New Roman" pitchFamily="18" charset="0"/>
                        </a:rPr>
                        <a:t>/Adolescents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&gt;3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8-10mg/kg/dose bd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(max 300mg bd)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16-20mg/kg/dose once daily in &gt; 3years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(Max 600mg daily</a:t>
                      </a:r>
                      <a:r>
                        <a:rPr kumimoji="0" lang="en-US" sz="24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Adult dose from 25kg (some say from 20kg)</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Adult 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300mg bd or 600mg 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4707" name="Text Box 19"/>
          <p:cNvSpPr txBox="1">
            <a:spLocks noChangeArrowheads="1"/>
          </p:cNvSpPr>
          <p:nvPr/>
        </p:nvSpPr>
        <p:spPr bwMode="auto">
          <a:xfrm>
            <a:off x="755576" y="1412776"/>
            <a:ext cx="2057400" cy="1066800"/>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rPr>
              <a:t>DOSAGE</a:t>
            </a:r>
          </a:p>
          <a:p>
            <a:pPr>
              <a:spcBef>
                <a:spcPct val="50000"/>
              </a:spcBef>
            </a:pPr>
            <a:endParaRPr lang="en-US" dirty="0"/>
          </a:p>
        </p:txBody>
      </p:sp>
    </p:spTree>
  </p:cSld>
  <p:clrMapOvr>
    <a:masterClrMapping/>
  </p:clrMapOvr>
  <p:transition spd="med">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0"/>
            <a:ext cx="8229600" cy="1143000"/>
          </a:xfrm>
        </p:spPr>
        <p:txBody>
          <a:bodyPr>
            <a:normAutofit/>
          </a:bodyPr>
          <a:lstStyle/>
          <a:p>
            <a:r>
              <a:rPr lang="en-ZA" dirty="0" smtClean="0"/>
              <a:t>Can Abacavir be given once daily?</a:t>
            </a:r>
            <a:endParaRPr lang="en-ZA" dirty="0"/>
          </a:p>
        </p:txBody>
      </p:sp>
      <p:sp>
        <p:nvSpPr>
          <p:cNvPr id="7" name="Content Placeholder 6"/>
          <p:cNvSpPr>
            <a:spLocks noGrp="1"/>
          </p:cNvSpPr>
          <p:nvPr>
            <p:ph idx="1"/>
          </p:nvPr>
        </p:nvSpPr>
        <p:spPr>
          <a:xfrm>
            <a:off x="467544" y="908720"/>
            <a:ext cx="8229600" cy="5256584"/>
          </a:xfrm>
        </p:spPr>
        <p:txBody>
          <a:bodyPr>
            <a:noAutofit/>
          </a:bodyPr>
          <a:lstStyle/>
          <a:p>
            <a:r>
              <a:rPr lang="en-ZA" sz="1600" dirty="0" smtClean="0"/>
              <a:t>See 3TC</a:t>
            </a:r>
            <a:endParaRPr lang="en-ZA" sz="1600" dirty="0"/>
          </a:p>
        </p:txBody>
      </p:sp>
      <p:sp>
        <p:nvSpPr>
          <p:cNvPr id="4" name="TextBox 3"/>
          <p:cNvSpPr txBox="1"/>
          <p:nvPr/>
        </p:nvSpPr>
        <p:spPr>
          <a:xfrm>
            <a:off x="0" y="6488668"/>
            <a:ext cx="5112568" cy="369332"/>
          </a:xfrm>
          <a:prstGeom prst="rect">
            <a:avLst/>
          </a:prstGeom>
          <a:noFill/>
        </p:spPr>
        <p:txBody>
          <a:bodyPr wrap="square" rtlCol="0">
            <a:spAutoFit/>
          </a:bodyPr>
          <a:lstStyle/>
          <a:p>
            <a:r>
              <a:rPr lang="en-ZA" i="1" dirty="0" err="1" smtClean="0"/>
              <a:t>Antivir</a:t>
            </a:r>
            <a:r>
              <a:rPr lang="en-ZA" i="1" dirty="0" smtClean="0"/>
              <a:t> </a:t>
            </a:r>
            <a:r>
              <a:rPr lang="en-ZA" i="1" dirty="0" err="1" smtClean="0"/>
              <a:t>Ther</a:t>
            </a:r>
            <a:r>
              <a:rPr lang="en-ZA" i="1" dirty="0" smtClean="0"/>
              <a:t>. 2010;15(3):297-305.,   </a:t>
            </a:r>
            <a:endParaRPr lang="en-ZA" dirty="0"/>
          </a:p>
        </p:txBody>
      </p:sp>
      <p:sp>
        <p:nvSpPr>
          <p:cNvPr id="5" name="TextBox 4"/>
          <p:cNvSpPr txBox="1"/>
          <p:nvPr/>
        </p:nvSpPr>
        <p:spPr>
          <a:xfrm>
            <a:off x="3275856" y="6488668"/>
            <a:ext cx="4392488" cy="369332"/>
          </a:xfrm>
          <a:prstGeom prst="rect">
            <a:avLst/>
          </a:prstGeom>
          <a:noFill/>
        </p:spPr>
        <p:txBody>
          <a:bodyPr wrap="square" rtlCol="0">
            <a:spAutoFit/>
          </a:bodyPr>
          <a:lstStyle/>
          <a:p>
            <a:r>
              <a:rPr lang="en-ZA" i="1" dirty="0" err="1"/>
              <a:t>Antivir</a:t>
            </a:r>
            <a:r>
              <a:rPr lang="en-ZA" i="1" dirty="0"/>
              <a:t> </a:t>
            </a:r>
            <a:r>
              <a:rPr lang="en-ZA" i="1" dirty="0" err="1"/>
              <a:t>Ther</a:t>
            </a:r>
            <a:r>
              <a:rPr lang="en-ZA" i="1" dirty="0"/>
              <a:t>. 2010;15(8):1115-1124.</a:t>
            </a:r>
            <a:endParaRPr lang="en-ZA" dirty="0"/>
          </a:p>
        </p:txBody>
      </p:sp>
      <p:sp>
        <p:nvSpPr>
          <p:cNvPr id="8" name="TextBox 7"/>
          <p:cNvSpPr txBox="1"/>
          <p:nvPr/>
        </p:nvSpPr>
        <p:spPr>
          <a:xfrm>
            <a:off x="6660232" y="6211669"/>
            <a:ext cx="2304256" cy="646331"/>
          </a:xfrm>
          <a:prstGeom prst="rect">
            <a:avLst/>
          </a:prstGeom>
          <a:noFill/>
        </p:spPr>
        <p:txBody>
          <a:bodyPr wrap="square" rtlCol="0">
            <a:spAutoFit/>
          </a:bodyPr>
          <a:lstStyle/>
          <a:p>
            <a:r>
              <a:rPr lang="en-ZA" i="1" dirty="0" err="1"/>
              <a:t>Antivir</a:t>
            </a:r>
            <a:r>
              <a:rPr lang="en-ZA" i="1" dirty="0"/>
              <a:t> </a:t>
            </a:r>
            <a:r>
              <a:rPr lang="en-ZA" i="1" dirty="0" err="1"/>
              <a:t>Ther</a:t>
            </a:r>
            <a:r>
              <a:rPr lang="en-ZA" i="1" dirty="0"/>
              <a:t>. 2005;10(2):239-246.</a:t>
            </a:r>
            <a:endParaRPr lang="en-ZA"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ZA" sz="5400" dirty="0" smtClean="0"/>
              <a:t>Kivexa</a:t>
            </a:r>
            <a:r>
              <a:rPr lang="en-US" baseline="30000" dirty="0" smtClean="0">
                <a:cs typeface="Times New Roman" pitchFamily="18" charset="0"/>
              </a:rPr>
              <a:t>®</a:t>
            </a:r>
            <a:endParaRPr lang="en-GB" baseline="30000" dirty="0" smtClean="0">
              <a:cs typeface="Times New Roman" pitchFamily="18" charset="0"/>
            </a:endParaRPr>
          </a:p>
        </p:txBody>
      </p:sp>
      <p:sp>
        <p:nvSpPr>
          <p:cNvPr id="67587" name="Rectangle 3"/>
          <p:cNvSpPr>
            <a:spLocks noGrp="1" noChangeArrowheads="1"/>
          </p:cNvSpPr>
          <p:nvPr>
            <p:ph type="body" idx="1"/>
          </p:nvPr>
        </p:nvSpPr>
        <p:spPr/>
        <p:txBody>
          <a:bodyPr/>
          <a:lstStyle/>
          <a:p>
            <a:pPr eaLnBrk="1" hangingPunct="1">
              <a:lnSpc>
                <a:spcPct val="90000"/>
              </a:lnSpc>
            </a:pPr>
            <a:r>
              <a:rPr lang="en-ZA" sz="3600" dirty="0" smtClean="0"/>
              <a:t>Fixed dose Combination tablet 3TC &amp; Abacavir</a:t>
            </a:r>
          </a:p>
          <a:p>
            <a:pPr eaLnBrk="1" hangingPunct="1">
              <a:lnSpc>
                <a:spcPct val="90000"/>
              </a:lnSpc>
            </a:pPr>
            <a:r>
              <a:rPr lang="en-ZA" sz="3600" dirty="0" smtClean="0"/>
              <a:t>300mg 3TC/600mg Abacavir per tablet</a:t>
            </a:r>
          </a:p>
          <a:p>
            <a:pPr eaLnBrk="1" hangingPunct="1">
              <a:lnSpc>
                <a:spcPct val="90000"/>
              </a:lnSpc>
            </a:pPr>
            <a:r>
              <a:rPr lang="en-ZA" sz="3600" dirty="0" smtClean="0"/>
              <a:t>Dose: 1 tablet once a day</a:t>
            </a:r>
          </a:p>
          <a:p>
            <a:pPr eaLnBrk="1" hangingPunct="1">
              <a:lnSpc>
                <a:spcPct val="90000"/>
              </a:lnSpc>
            </a:pPr>
            <a:r>
              <a:rPr lang="en-ZA" sz="3600" dirty="0" smtClean="0"/>
              <a:t>Very large tablet</a:t>
            </a:r>
          </a:p>
          <a:p>
            <a:pPr eaLnBrk="1" hangingPunct="1">
              <a:lnSpc>
                <a:spcPct val="90000"/>
              </a:lnSpc>
            </a:pPr>
            <a:r>
              <a:rPr lang="en-ZA" sz="3600" dirty="0" smtClean="0"/>
              <a:t>Use from 20kg if child can swallow it</a:t>
            </a:r>
          </a:p>
          <a:p>
            <a:pPr eaLnBrk="1" hangingPunct="1">
              <a:lnSpc>
                <a:spcPct val="90000"/>
              </a:lnSpc>
            </a:pPr>
            <a:r>
              <a:rPr lang="en-ZA" sz="3600" dirty="0" smtClean="0"/>
              <a:t>Expensive</a:t>
            </a:r>
            <a:endParaRPr lang="en-GB" sz="3600" dirty="0" smtClean="0"/>
          </a:p>
        </p:txBody>
      </p:sp>
      <p:pic>
        <p:nvPicPr>
          <p:cNvPr id="67588" name="Picture 4" descr="Kivexarealweb(1)">
            <a:hlinkClick r:id="rId2"/>
          </p:cNvPr>
          <p:cNvPicPr>
            <a:picLocks noChangeAspect="1" noChangeArrowheads="1"/>
          </p:cNvPicPr>
          <p:nvPr/>
        </p:nvPicPr>
        <p:blipFill>
          <a:blip r:embed="rId3" cstate="print"/>
          <a:srcRect/>
          <a:stretch>
            <a:fillRect/>
          </a:stretch>
        </p:blipFill>
        <p:spPr bwMode="auto">
          <a:xfrm>
            <a:off x="1042988" y="908050"/>
            <a:ext cx="1497012" cy="74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a:xfrm>
            <a:off x="762000" y="0"/>
            <a:ext cx="7772400" cy="1143000"/>
          </a:xfrm>
        </p:spPr>
        <p:txBody>
          <a:bodyPr/>
          <a:lstStyle/>
          <a:p>
            <a:r>
              <a:rPr lang="en-US" sz="4800" b="1"/>
              <a:t>Stavudine</a:t>
            </a:r>
          </a:p>
        </p:txBody>
      </p:sp>
      <p:sp>
        <p:nvSpPr>
          <p:cNvPr id="149507" name="Rectangle 1027"/>
          <p:cNvSpPr>
            <a:spLocks noGrp="1" noChangeArrowheads="1"/>
          </p:cNvSpPr>
          <p:nvPr>
            <p:ph type="body" idx="1"/>
          </p:nvPr>
        </p:nvSpPr>
        <p:spPr>
          <a:xfrm>
            <a:off x="381000" y="1752600"/>
            <a:ext cx="7772400" cy="4114800"/>
          </a:xfrm>
        </p:spPr>
        <p:txBody>
          <a:bodyPr>
            <a:normAutofit/>
          </a:bodyPr>
          <a:lstStyle/>
          <a:p>
            <a:pPr>
              <a:lnSpc>
                <a:spcPct val="90000"/>
              </a:lnSpc>
              <a:buClr>
                <a:srgbClr val="FF0000"/>
              </a:buClr>
              <a:buFont typeface="Wingdings" pitchFamily="2" charset="2"/>
              <a:buNone/>
            </a:pPr>
            <a:endParaRPr lang="en-US" sz="2800" dirty="0"/>
          </a:p>
          <a:p>
            <a:pPr>
              <a:lnSpc>
                <a:spcPct val="90000"/>
              </a:lnSpc>
              <a:buClr>
                <a:srgbClr val="FF0000"/>
              </a:buClr>
              <a:buFont typeface="Wingdings" pitchFamily="2" charset="2"/>
              <a:buChar char="Ø"/>
            </a:pPr>
            <a:endParaRPr lang="en-US" sz="2800" dirty="0"/>
          </a:p>
          <a:p>
            <a:pPr>
              <a:lnSpc>
                <a:spcPct val="90000"/>
              </a:lnSpc>
              <a:buClr>
                <a:srgbClr val="FF0000"/>
              </a:buClr>
              <a:buFont typeface="Wingdings" pitchFamily="2" charset="2"/>
              <a:buNone/>
            </a:pPr>
            <a:endParaRPr lang="en-US" sz="2800" dirty="0"/>
          </a:p>
          <a:p>
            <a:pPr>
              <a:lnSpc>
                <a:spcPct val="90000"/>
              </a:lnSpc>
              <a:buClr>
                <a:srgbClr val="FF0000"/>
              </a:buClr>
              <a:buFont typeface="Wingdings" pitchFamily="2" charset="2"/>
              <a:buChar char="Ø"/>
            </a:pPr>
            <a:endParaRPr lang="en-US" sz="2800" dirty="0"/>
          </a:p>
          <a:p>
            <a:pPr>
              <a:lnSpc>
                <a:spcPct val="90000"/>
              </a:lnSpc>
              <a:buClr>
                <a:srgbClr val="FF0000"/>
              </a:buClr>
              <a:buFont typeface="Wingdings" pitchFamily="2" charset="2"/>
              <a:buChar char="Ø"/>
            </a:pPr>
            <a:endParaRPr lang="en-US" sz="2800" dirty="0"/>
          </a:p>
          <a:p>
            <a:pPr>
              <a:lnSpc>
                <a:spcPct val="90000"/>
              </a:lnSpc>
              <a:buFontTx/>
              <a:buNone/>
            </a:pPr>
            <a:endParaRPr lang="en-US" sz="2800" dirty="0"/>
          </a:p>
        </p:txBody>
      </p:sp>
      <p:pic>
        <p:nvPicPr>
          <p:cNvPr id="149508" name="Picture 1028" descr="FODDR047"/>
          <p:cNvPicPr>
            <a:picLocks noChangeAspect="1" noChangeArrowheads="1"/>
          </p:cNvPicPr>
          <p:nvPr/>
        </p:nvPicPr>
        <p:blipFill>
          <a:blip r:embed="rId2" cstate="print"/>
          <a:srcRect/>
          <a:stretch>
            <a:fillRect/>
          </a:stretch>
        </p:blipFill>
        <p:spPr bwMode="auto">
          <a:xfrm>
            <a:off x="3203848" y="1916832"/>
            <a:ext cx="2467792" cy="4073158"/>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a:xfrm>
            <a:off x="762000" y="0"/>
            <a:ext cx="7772400" cy="1143000"/>
          </a:xfrm>
        </p:spPr>
        <p:txBody>
          <a:bodyPr/>
          <a:lstStyle/>
          <a:p>
            <a:r>
              <a:rPr lang="en-US" sz="4800" b="1"/>
              <a:t>Stavudine</a:t>
            </a:r>
          </a:p>
        </p:txBody>
      </p:sp>
      <p:sp>
        <p:nvSpPr>
          <p:cNvPr id="149507" name="Rectangle 1027"/>
          <p:cNvSpPr>
            <a:spLocks noGrp="1" noChangeArrowheads="1"/>
          </p:cNvSpPr>
          <p:nvPr>
            <p:ph type="body" idx="1"/>
          </p:nvPr>
        </p:nvSpPr>
        <p:spPr>
          <a:xfrm>
            <a:off x="381000" y="1752600"/>
            <a:ext cx="7772400" cy="4114800"/>
          </a:xfrm>
        </p:spPr>
        <p:txBody>
          <a:bodyPr>
            <a:normAutofit/>
          </a:bodyPr>
          <a:lstStyle/>
          <a:p>
            <a:pPr>
              <a:lnSpc>
                <a:spcPct val="90000"/>
              </a:lnSpc>
              <a:buClr>
                <a:srgbClr val="FF0000"/>
              </a:buClr>
              <a:buFont typeface="Wingdings" pitchFamily="2" charset="2"/>
              <a:buNone/>
            </a:pPr>
            <a:r>
              <a:rPr lang="en-US" b="1" dirty="0" smtClean="0">
                <a:solidFill>
                  <a:srgbClr val="0000FF"/>
                </a:solidFill>
              </a:rPr>
              <a:t>SPECIAL </a:t>
            </a:r>
            <a:r>
              <a:rPr lang="en-US" b="1" dirty="0">
                <a:solidFill>
                  <a:srgbClr val="0000FF"/>
                </a:solidFill>
              </a:rPr>
              <a:t>INSTRUCTIONS</a:t>
            </a:r>
          </a:p>
          <a:p>
            <a:pPr>
              <a:lnSpc>
                <a:spcPct val="90000"/>
              </a:lnSpc>
              <a:buClr>
                <a:srgbClr val="FF0000"/>
              </a:buClr>
              <a:buFont typeface="Wingdings" pitchFamily="2" charset="2"/>
              <a:buChar char="Ø"/>
            </a:pPr>
            <a:r>
              <a:rPr lang="en-US" sz="2800" dirty="0"/>
              <a:t>Can be administered with </a:t>
            </a:r>
            <a:r>
              <a:rPr lang="en-US" sz="2800" dirty="0" smtClean="0"/>
              <a:t>or without food</a:t>
            </a:r>
            <a:endParaRPr lang="en-US" sz="2800" dirty="0"/>
          </a:p>
          <a:p>
            <a:pPr>
              <a:lnSpc>
                <a:spcPct val="90000"/>
              </a:lnSpc>
              <a:buClr>
                <a:srgbClr val="FF0000"/>
              </a:buClr>
              <a:buFont typeface="Wingdings" pitchFamily="2" charset="2"/>
              <a:buChar char="Ø"/>
            </a:pPr>
            <a:r>
              <a:rPr lang="en-US" sz="2800" dirty="0"/>
              <a:t>Decrease dose with renal impairment</a:t>
            </a:r>
          </a:p>
          <a:p>
            <a:pPr>
              <a:lnSpc>
                <a:spcPct val="90000"/>
              </a:lnSpc>
              <a:buClr>
                <a:srgbClr val="FF0000"/>
              </a:buClr>
              <a:buFont typeface="Wingdings" pitchFamily="2" charset="2"/>
              <a:buChar char="Ø"/>
            </a:pPr>
            <a:r>
              <a:rPr lang="en-US" sz="2800" dirty="0"/>
              <a:t>Oral solution needs refrigeration</a:t>
            </a:r>
          </a:p>
          <a:p>
            <a:pPr>
              <a:lnSpc>
                <a:spcPct val="90000"/>
              </a:lnSpc>
              <a:buClr>
                <a:srgbClr val="FF0000"/>
              </a:buClr>
              <a:buFont typeface="Wingdings" pitchFamily="2" charset="2"/>
              <a:buChar char="Ø"/>
            </a:pPr>
            <a:r>
              <a:rPr lang="en-US" sz="2800" dirty="0"/>
              <a:t>Oral solution stable in fridge for 30 days</a:t>
            </a:r>
          </a:p>
          <a:p>
            <a:pPr>
              <a:lnSpc>
                <a:spcPct val="90000"/>
              </a:lnSpc>
              <a:buClr>
                <a:srgbClr val="FF0000"/>
              </a:buClr>
              <a:buFont typeface="Wingdings" pitchFamily="2" charset="2"/>
              <a:buChar char="Ø"/>
            </a:pPr>
            <a:r>
              <a:rPr lang="en-US" sz="2800" dirty="0"/>
              <a:t>Powder from capsules stable in water for 24 hours</a:t>
            </a:r>
          </a:p>
          <a:p>
            <a:pPr>
              <a:lnSpc>
                <a:spcPct val="90000"/>
              </a:lnSpc>
              <a:buClr>
                <a:srgbClr val="FF0000"/>
              </a:buClr>
              <a:buFont typeface="Wingdings" pitchFamily="2" charset="2"/>
              <a:buChar char="Ø"/>
            </a:pPr>
            <a:r>
              <a:rPr lang="en-US" sz="2800" b="1" dirty="0">
                <a:solidFill>
                  <a:srgbClr val="FF0000"/>
                </a:solidFill>
              </a:rPr>
              <a:t>Do not</a:t>
            </a:r>
            <a:r>
              <a:rPr lang="en-US" sz="2800" dirty="0"/>
              <a:t> administer together with ZDV</a:t>
            </a:r>
          </a:p>
          <a:p>
            <a:pPr>
              <a:lnSpc>
                <a:spcPct val="90000"/>
              </a:lnSpc>
              <a:buClr>
                <a:srgbClr val="FF0000"/>
              </a:buClr>
              <a:buFont typeface="Wingdings" pitchFamily="2" charset="2"/>
              <a:buNone/>
            </a:pPr>
            <a:endParaRPr lang="en-US" sz="2800" dirty="0"/>
          </a:p>
          <a:p>
            <a:pPr>
              <a:lnSpc>
                <a:spcPct val="90000"/>
              </a:lnSpc>
              <a:buClr>
                <a:srgbClr val="FF0000"/>
              </a:buClr>
              <a:buFont typeface="Wingdings" pitchFamily="2" charset="2"/>
              <a:buChar char="Ø"/>
            </a:pPr>
            <a:endParaRPr lang="en-US" sz="2800" dirty="0"/>
          </a:p>
          <a:p>
            <a:pPr>
              <a:lnSpc>
                <a:spcPct val="90000"/>
              </a:lnSpc>
              <a:buClr>
                <a:srgbClr val="FF0000"/>
              </a:buClr>
              <a:buFont typeface="Wingdings" pitchFamily="2" charset="2"/>
              <a:buNone/>
            </a:pPr>
            <a:endParaRPr lang="en-US" sz="2800" dirty="0"/>
          </a:p>
          <a:p>
            <a:pPr>
              <a:lnSpc>
                <a:spcPct val="90000"/>
              </a:lnSpc>
              <a:buClr>
                <a:srgbClr val="FF0000"/>
              </a:buClr>
              <a:buFont typeface="Wingdings" pitchFamily="2" charset="2"/>
              <a:buChar char="Ø"/>
            </a:pPr>
            <a:endParaRPr lang="en-US" sz="2800" dirty="0"/>
          </a:p>
          <a:p>
            <a:pPr>
              <a:lnSpc>
                <a:spcPct val="90000"/>
              </a:lnSpc>
              <a:buClr>
                <a:srgbClr val="FF0000"/>
              </a:buClr>
              <a:buFont typeface="Wingdings" pitchFamily="2" charset="2"/>
              <a:buChar char="Ø"/>
            </a:pPr>
            <a:endParaRPr lang="en-US" sz="2800" dirty="0"/>
          </a:p>
          <a:p>
            <a:pPr>
              <a:lnSpc>
                <a:spcPct val="90000"/>
              </a:lnSpc>
              <a:buFontTx/>
              <a:buNone/>
            </a:pPr>
            <a:endParaRPr lang="en-US" sz="2800" dirty="0"/>
          </a:p>
        </p:txBody>
      </p:sp>
      <p:pic>
        <p:nvPicPr>
          <p:cNvPr id="149508" name="Picture 1028" descr="FODDR047"/>
          <p:cNvPicPr>
            <a:picLocks noChangeAspect="1" noChangeArrowheads="1"/>
          </p:cNvPicPr>
          <p:nvPr/>
        </p:nvPicPr>
        <p:blipFill>
          <a:blip r:embed="rId2" cstate="print"/>
          <a:srcRect/>
          <a:stretch>
            <a:fillRect/>
          </a:stretch>
        </p:blipFill>
        <p:spPr bwMode="auto">
          <a:xfrm>
            <a:off x="7162800" y="2438400"/>
            <a:ext cx="1587500" cy="2619375"/>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a:xfrm>
            <a:off x="762000" y="0"/>
            <a:ext cx="7772400" cy="1143000"/>
          </a:xfrm>
        </p:spPr>
        <p:txBody>
          <a:bodyPr/>
          <a:lstStyle/>
          <a:p>
            <a:r>
              <a:rPr lang="en-US" sz="4800" b="1"/>
              <a:t>Stavudine</a:t>
            </a:r>
          </a:p>
        </p:txBody>
      </p:sp>
      <p:sp>
        <p:nvSpPr>
          <p:cNvPr id="149507" name="Rectangle 1027"/>
          <p:cNvSpPr>
            <a:spLocks noGrp="1" noChangeArrowheads="1"/>
          </p:cNvSpPr>
          <p:nvPr>
            <p:ph type="body" idx="1"/>
          </p:nvPr>
        </p:nvSpPr>
        <p:spPr>
          <a:xfrm>
            <a:off x="381000" y="1752600"/>
            <a:ext cx="7772400" cy="4114800"/>
          </a:xfrm>
        </p:spPr>
        <p:txBody>
          <a:bodyPr>
            <a:normAutofit fontScale="92500" lnSpcReduction="10000"/>
          </a:bodyPr>
          <a:lstStyle/>
          <a:p>
            <a:pPr>
              <a:lnSpc>
                <a:spcPct val="90000"/>
              </a:lnSpc>
              <a:buClr>
                <a:srgbClr val="FF0000"/>
              </a:buClr>
              <a:buFont typeface="Wingdings" pitchFamily="2" charset="2"/>
              <a:buChar char="Ø"/>
            </a:pPr>
            <a:r>
              <a:rPr lang="en-US" sz="2800" dirty="0"/>
              <a:t>Headache, GI disturbance, Skin Rashes</a:t>
            </a:r>
          </a:p>
          <a:p>
            <a:pPr>
              <a:lnSpc>
                <a:spcPct val="90000"/>
              </a:lnSpc>
              <a:buClr>
                <a:srgbClr val="FF0000"/>
              </a:buClr>
              <a:buFont typeface="Wingdings" pitchFamily="2" charset="2"/>
              <a:buNone/>
            </a:pPr>
            <a:r>
              <a:rPr lang="en-US" sz="2800" dirty="0"/>
              <a:t>    Peripheral neuropathy, Pancreatitis, Lactic </a:t>
            </a:r>
            <a:r>
              <a:rPr lang="en-US" sz="2800" dirty="0" smtClean="0"/>
              <a:t>Acidosis</a:t>
            </a:r>
          </a:p>
          <a:p>
            <a:pPr>
              <a:lnSpc>
                <a:spcPct val="90000"/>
              </a:lnSpc>
              <a:buClr>
                <a:srgbClr val="FF0000"/>
              </a:buClr>
              <a:buFont typeface="Wingdings" pitchFamily="2" charset="2"/>
              <a:buNone/>
            </a:pPr>
            <a:r>
              <a:rPr lang="en-US" sz="2800" dirty="0"/>
              <a:t>	</a:t>
            </a:r>
            <a:r>
              <a:rPr lang="en-US" sz="2800" dirty="0" smtClean="0"/>
              <a:t>LIPOATROPHY</a:t>
            </a:r>
            <a:endParaRPr lang="en-US" sz="2800" dirty="0"/>
          </a:p>
          <a:p>
            <a:pPr>
              <a:lnSpc>
                <a:spcPct val="90000"/>
              </a:lnSpc>
              <a:buClr>
                <a:srgbClr val="FF0000"/>
              </a:buClr>
              <a:buFont typeface="Wingdings" pitchFamily="2" charset="2"/>
              <a:buNone/>
            </a:pPr>
            <a:r>
              <a:rPr lang="en-US" b="1" dirty="0">
                <a:solidFill>
                  <a:srgbClr val="0000FF"/>
                </a:solidFill>
              </a:rPr>
              <a:t>SPECIAL INSTRUCTIONS</a:t>
            </a:r>
          </a:p>
          <a:p>
            <a:pPr>
              <a:lnSpc>
                <a:spcPct val="90000"/>
              </a:lnSpc>
              <a:buClr>
                <a:srgbClr val="FF0000"/>
              </a:buClr>
              <a:buFont typeface="Wingdings" pitchFamily="2" charset="2"/>
              <a:buChar char="Ø"/>
            </a:pPr>
            <a:r>
              <a:rPr lang="en-US" sz="2800" dirty="0"/>
              <a:t>Can be administered with </a:t>
            </a:r>
            <a:r>
              <a:rPr lang="en-US" sz="2800" dirty="0" smtClean="0"/>
              <a:t>or without food</a:t>
            </a:r>
            <a:endParaRPr lang="en-US" sz="2800" dirty="0"/>
          </a:p>
          <a:p>
            <a:pPr>
              <a:lnSpc>
                <a:spcPct val="90000"/>
              </a:lnSpc>
              <a:buClr>
                <a:srgbClr val="FF0000"/>
              </a:buClr>
              <a:buFont typeface="Wingdings" pitchFamily="2" charset="2"/>
              <a:buChar char="Ø"/>
            </a:pPr>
            <a:r>
              <a:rPr lang="en-US" sz="2800" dirty="0"/>
              <a:t>Decrease dose with renal impairment</a:t>
            </a:r>
          </a:p>
          <a:p>
            <a:pPr>
              <a:lnSpc>
                <a:spcPct val="90000"/>
              </a:lnSpc>
              <a:buClr>
                <a:srgbClr val="FF0000"/>
              </a:buClr>
              <a:buFont typeface="Wingdings" pitchFamily="2" charset="2"/>
              <a:buChar char="Ø"/>
            </a:pPr>
            <a:r>
              <a:rPr lang="en-US" sz="2800" dirty="0"/>
              <a:t>Oral solution needs refrigeration</a:t>
            </a:r>
          </a:p>
          <a:p>
            <a:pPr>
              <a:lnSpc>
                <a:spcPct val="90000"/>
              </a:lnSpc>
              <a:buClr>
                <a:srgbClr val="FF0000"/>
              </a:buClr>
              <a:buFont typeface="Wingdings" pitchFamily="2" charset="2"/>
              <a:buChar char="Ø"/>
            </a:pPr>
            <a:r>
              <a:rPr lang="en-US" sz="2800" dirty="0"/>
              <a:t>Oral solution stable in fridge for 30 days</a:t>
            </a:r>
          </a:p>
          <a:p>
            <a:pPr>
              <a:lnSpc>
                <a:spcPct val="90000"/>
              </a:lnSpc>
              <a:buClr>
                <a:srgbClr val="FF0000"/>
              </a:buClr>
              <a:buFont typeface="Wingdings" pitchFamily="2" charset="2"/>
              <a:buChar char="Ø"/>
            </a:pPr>
            <a:r>
              <a:rPr lang="en-US" sz="2800" dirty="0"/>
              <a:t>Powder from capsules stable in water for 24 hours</a:t>
            </a:r>
          </a:p>
          <a:p>
            <a:pPr>
              <a:lnSpc>
                <a:spcPct val="90000"/>
              </a:lnSpc>
              <a:buClr>
                <a:srgbClr val="FF0000"/>
              </a:buClr>
              <a:buFont typeface="Wingdings" pitchFamily="2" charset="2"/>
              <a:buChar char="Ø"/>
            </a:pPr>
            <a:r>
              <a:rPr lang="en-US" sz="2800" b="1" dirty="0">
                <a:solidFill>
                  <a:srgbClr val="FF0000"/>
                </a:solidFill>
              </a:rPr>
              <a:t>Do not</a:t>
            </a:r>
            <a:r>
              <a:rPr lang="en-US" sz="2800" dirty="0"/>
              <a:t> administer together with ZDV</a:t>
            </a:r>
          </a:p>
          <a:p>
            <a:pPr>
              <a:lnSpc>
                <a:spcPct val="90000"/>
              </a:lnSpc>
              <a:buClr>
                <a:srgbClr val="FF0000"/>
              </a:buClr>
              <a:buFont typeface="Wingdings" pitchFamily="2" charset="2"/>
              <a:buNone/>
            </a:pPr>
            <a:endParaRPr lang="en-US" sz="2800" dirty="0"/>
          </a:p>
          <a:p>
            <a:pPr>
              <a:lnSpc>
                <a:spcPct val="90000"/>
              </a:lnSpc>
              <a:buClr>
                <a:srgbClr val="FF0000"/>
              </a:buClr>
              <a:buFont typeface="Wingdings" pitchFamily="2" charset="2"/>
              <a:buChar char="Ø"/>
            </a:pPr>
            <a:endParaRPr lang="en-US" sz="2800" dirty="0"/>
          </a:p>
          <a:p>
            <a:pPr>
              <a:lnSpc>
                <a:spcPct val="90000"/>
              </a:lnSpc>
              <a:buClr>
                <a:srgbClr val="FF0000"/>
              </a:buClr>
              <a:buFont typeface="Wingdings" pitchFamily="2" charset="2"/>
              <a:buNone/>
            </a:pPr>
            <a:endParaRPr lang="en-US" sz="2800" dirty="0"/>
          </a:p>
          <a:p>
            <a:pPr>
              <a:lnSpc>
                <a:spcPct val="90000"/>
              </a:lnSpc>
              <a:buClr>
                <a:srgbClr val="FF0000"/>
              </a:buClr>
              <a:buFont typeface="Wingdings" pitchFamily="2" charset="2"/>
              <a:buChar char="Ø"/>
            </a:pPr>
            <a:endParaRPr lang="en-US" sz="2800" dirty="0"/>
          </a:p>
          <a:p>
            <a:pPr>
              <a:lnSpc>
                <a:spcPct val="90000"/>
              </a:lnSpc>
              <a:buClr>
                <a:srgbClr val="FF0000"/>
              </a:buClr>
              <a:buFont typeface="Wingdings" pitchFamily="2" charset="2"/>
              <a:buChar char="Ø"/>
            </a:pPr>
            <a:endParaRPr lang="en-US" sz="2800" dirty="0"/>
          </a:p>
          <a:p>
            <a:pPr>
              <a:lnSpc>
                <a:spcPct val="90000"/>
              </a:lnSpc>
              <a:buFontTx/>
              <a:buNone/>
            </a:pPr>
            <a:endParaRPr lang="en-US" sz="2800" dirty="0"/>
          </a:p>
        </p:txBody>
      </p:sp>
      <p:pic>
        <p:nvPicPr>
          <p:cNvPr id="149508" name="Picture 1028" descr="FODDR047"/>
          <p:cNvPicPr>
            <a:picLocks noChangeAspect="1" noChangeArrowheads="1"/>
          </p:cNvPicPr>
          <p:nvPr/>
        </p:nvPicPr>
        <p:blipFill>
          <a:blip r:embed="rId2" cstate="print"/>
          <a:srcRect/>
          <a:stretch>
            <a:fillRect/>
          </a:stretch>
        </p:blipFill>
        <p:spPr bwMode="auto">
          <a:xfrm>
            <a:off x="7162800" y="2438400"/>
            <a:ext cx="1587500" cy="2619375"/>
          </a:xfrm>
          <a:prstGeom prst="rect">
            <a:avLst/>
          </a:prstGeom>
          <a:noFill/>
        </p:spPr>
      </p:pic>
      <p:sp>
        <p:nvSpPr>
          <p:cNvPr id="149509" name="Text Box 1029"/>
          <p:cNvSpPr txBox="1">
            <a:spLocks noChangeArrowheads="1"/>
          </p:cNvSpPr>
          <p:nvPr/>
        </p:nvSpPr>
        <p:spPr bwMode="auto">
          <a:xfrm>
            <a:off x="304800" y="1066800"/>
            <a:ext cx="4343400" cy="579438"/>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rPr>
              <a:t>ADVERSE EFFECTS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a:xfrm>
            <a:off x="685800" y="-381000"/>
            <a:ext cx="7772400" cy="1752600"/>
          </a:xfrm>
        </p:spPr>
        <p:txBody>
          <a:bodyPr/>
          <a:lstStyle/>
          <a:p>
            <a:r>
              <a:rPr lang="en-US" sz="4800" b="1"/>
              <a:t>Stavudine</a:t>
            </a:r>
          </a:p>
        </p:txBody>
      </p:sp>
      <p:graphicFrame>
        <p:nvGraphicFramePr>
          <p:cNvPr id="95249" name="Group 1041"/>
          <p:cNvGraphicFramePr>
            <a:graphicFrameLocks noGrp="1"/>
          </p:cNvGraphicFramePr>
          <p:nvPr>
            <p:ph type="tbl" idx="1"/>
          </p:nvPr>
        </p:nvGraphicFramePr>
        <p:xfrm>
          <a:off x="685800" y="1981200"/>
          <a:ext cx="7772400" cy="4114800"/>
        </p:xfrm>
        <a:graphic>
          <a:graphicData uri="http://schemas.openxmlformats.org/drawingml/2006/table">
            <a:tbl>
              <a:tblPr/>
              <a:tblGrid>
                <a:gridCol w="3886200"/>
                <a:gridCol w="388620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Neonatal birth to 13 days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0.5mg/kg/dose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Paediatrics</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sng" strike="noStrike" cap="none" normalizeH="0" baseline="0" dirty="0" smtClean="0">
                          <a:ln>
                            <a:noFill/>
                          </a:ln>
                          <a:solidFill>
                            <a:schemeClr val="tx1"/>
                          </a:solidFill>
                          <a:effectLst/>
                          <a:latin typeface="Times New Roman" pitchFamily="18" charset="0"/>
                        </a:rPr>
                        <a:t>&gt;</a:t>
                      </a:r>
                      <a:r>
                        <a:rPr kumimoji="0" lang="en-US" sz="2800" b="0" i="0" u="none" strike="noStrike" cap="none" normalizeH="0" baseline="0" dirty="0" smtClean="0">
                          <a:ln>
                            <a:noFill/>
                          </a:ln>
                          <a:solidFill>
                            <a:schemeClr val="tx1"/>
                          </a:solidFill>
                          <a:effectLst/>
                          <a:latin typeface="Times New Roman" pitchFamily="18" charset="0"/>
                        </a:rPr>
                        <a:t> 14 days</a:t>
                      </a:r>
                      <a:endParaRPr kumimoji="0" lang="en-US" sz="2800" b="0" i="0" u="sng"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(up to 30 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Adolescent/Adult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30mg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50" name="Text Box 1042"/>
          <p:cNvSpPr txBox="1">
            <a:spLocks noChangeArrowheads="1"/>
          </p:cNvSpPr>
          <p:nvPr/>
        </p:nvSpPr>
        <p:spPr bwMode="auto">
          <a:xfrm>
            <a:off x="533400" y="1447800"/>
            <a:ext cx="2362200" cy="579438"/>
          </a:xfrm>
          <a:prstGeom prst="rect">
            <a:avLst/>
          </a:prstGeom>
          <a:noFill/>
          <a:ln w="9525">
            <a:noFill/>
            <a:miter lim="800000"/>
            <a:headEnd/>
            <a:tailEnd/>
          </a:ln>
          <a:effectLst/>
        </p:spPr>
        <p:txBody>
          <a:bodyPr>
            <a:spAutoFit/>
          </a:bodyPr>
          <a:lstStyle/>
          <a:p>
            <a:pPr>
              <a:spcBef>
                <a:spcPct val="50000"/>
              </a:spcBef>
            </a:pPr>
            <a:r>
              <a:rPr lang="en-US" sz="3200">
                <a:solidFill>
                  <a:srgbClr val="0000FF"/>
                </a:solidFill>
              </a:rPr>
              <a:t>DOSAGE</a:t>
            </a:r>
          </a:p>
        </p:txBody>
      </p:sp>
      <p:pic>
        <p:nvPicPr>
          <p:cNvPr id="95251" name="Picture 1043" descr="FODDR047"/>
          <p:cNvPicPr>
            <a:picLocks noChangeAspect="1" noChangeArrowheads="1"/>
          </p:cNvPicPr>
          <p:nvPr/>
        </p:nvPicPr>
        <p:blipFill>
          <a:blip r:embed="rId2" cstate="print"/>
          <a:srcRect/>
          <a:stretch>
            <a:fillRect/>
          </a:stretch>
        </p:blipFill>
        <p:spPr bwMode="auto">
          <a:xfrm>
            <a:off x="7162800" y="228600"/>
            <a:ext cx="1014413" cy="1670050"/>
          </a:xfrm>
          <a:prstGeom prst="rect">
            <a:avLst/>
          </a:prstGeom>
          <a:noFill/>
        </p:spPr>
      </p:pic>
      <p:sp>
        <p:nvSpPr>
          <p:cNvPr id="95252" name="Text Box 1044"/>
          <p:cNvSpPr txBox="1">
            <a:spLocks noChangeArrowheads="1"/>
          </p:cNvSpPr>
          <p:nvPr/>
        </p:nvSpPr>
        <p:spPr bwMode="auto">
          <a:xfrm>
            <a:off x="2057400" y="838200"/>
            <a:ext cx="60960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(d4T)             Zerit              BMS</a:t>
            </a:r>
          </a:p>
        </p:txBody>
      </p:sp>
    </p:spTree>
  </p:cSld>
  <p:clrMapOvr>
    <a:masterClrMapping/>
  </p:clrMapOvr>
  <p:transition spd="med">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09600" y="228600"/>
            <a:ext cx="7772400" cy="1143000"/>
          </a:xfrm>
        </p:spPr>
        <p:txBody>
          <a:bodyPr>
            <a:normAutofit/>
          </a:bodyPr>
          <a:lstStyle/>
          <a:p>
            <a:r>
              <a:rPr lang="en-US" sz="5400" b="1" dirty="0"/>
              <a:t>Lopinavir/ritonavir</a:t>
            </a:r>
          </a:p>
        </p:txBody>
      </p:sp>
      <p:pic>
        <p:nvPicPr>
          <p:cNvPr id="164867" name="Picture 3" descr="ANMWI081"/>
          <p:cNvPicPr>
            <a:picLocks noChangeAspect="1" noChangeArrowheads="1"/>
          </p:cNvPicPr>
          <p:nvPr/>
        </p:nvPicPr>
        <p:blipFill>
          <a:blip r:embed="rId2" cstate="print"/>
          <a:srcRect/>
          <a:stretch>
            <a:fillRect/>
          </a:stretch>
        </p:blipFill>
        <p:spPr bwMode="auto">
          <a:xfrm>
            <a:off x="755576" y="1484784"/>
            <a:ext cx="8976848" cy="4760001"/>
          </a:xfrm>
          <a:prstGeom prst="rect">
            <a:avLst/>
          </a:prstGeom>
          <a:noFill/>
          <a:ln w="9525">
            <a:noFill/>
            <a:miter lim="800000"/>
            <a:headEnd/>
            <a:tailEnd/>
          </a:ln>
        </p:spPr>
      </p:pic>
      <p:sp>
        <p:nvSpPr>
          <p:cNvPr id="6" name="Table Placeholder 5"/>
          <p:cNvSpPr>
            <a:spLocks noGrp="1"/>
          </p:cNvSpPr>
          <p:nvPr>
            <p:ph type="tbl" idx="1"/>
          </p:nvPr>
        </p:nvSpPr>
        <p:spPr>
          <a:xfrm>
            <a:off x="251520" y="-531440"/>
            <a:ext cx="7772400" cy="23408228"/>
          </a:xfrm>
        </p:spPr>
      </p:sp>
    </p:spTree>
  </p:cSld>
  <p:clrMapOvr>
    <a:masterClrMapping/>
  </p:clrMapOvr>
  <p:transition spd="med">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09600" y="228600"/>
            <a:ext cx="7772400" cy="1143000"/>
          </a:xfrm>
        </p:spPr>
        <p:txBody>
          <a:bodyPr/>
          <a:lstStyle/>
          <a:p>
            <a:r>
              <a:rPr lang="en-US" b="1"/>
              <a:t>Lopinavir/ritonavir</a:t>
            </a:r>
          </a:p>
        </p:txBody>
      </p:sp>
      <p:pic>
        <p:nvPicPr>
          <p:cNvPr id="164867" name="Picture 3" descr="ANMWI081"/>
          <p:cNvPicPr>
            <a:picLocks noChangeAspect="1" noChangeArrowheads="1"/>
          </p:cNvPicPr>
          <p:nvPr/>
        </p:nvPicPr>
        <p:blipFill>
          <a:blip r:embed="rId2" cstate="print"/>
          <a:srcRect/>
          <a:stretch>
            <a:fillRect/>
          </a:stretch>
        </p:blipFill>
        <p:spPr bwMode="auto">
          <a:xfrm>
            <a:off x="228600" y="228600"/>
            <a:ext cx="1982788" cy="1049338"/>
          </a:xfrm>
          <a:prstGeom prst="rect">
            <a:avLst/>
          </a:prstGeom>
          <a:noFill/>
          <a:ln w="9525">
            <a:noFill/>
            <a:miter lim="800000"/>
            <a:headEnd/>
            <a:tailEnd/>
          </a:ln>
        </p:spPr>
      </p:pic>
      <p:sp>
        <p:nvSpPr>
          <p:cNvPr id="164868" name="Text Box 4"/>
          <p:cNvSpPr txBox="1">
            <a:spLocks noChangeArrowheads="1"/>
          </p:cNvSpPr>
          <p:nvPr/>
        </p:nvSpPr>
        <p:spPr bwMode="auto">
          <a:xfrm>
            <a:off x="609600" y="1524000"/>
            <a:ext cx="9296400" cy="784830"/>
          </a:xfrm>
          <a:prstGeom prst="rect">
            <a:avLst/>
          </a:prstGeom>
          <a:noFill/>
          <a:ln w="9525">
            <a:noFill/>
            <a:miter lim="800000"/>
            <a:headEnd/>
            <a:tailEnd/>
          </a:ln>
          <a:effectLst/>
        </p:spPr>
        <p:txBody>
          <a:bodyPr>
            <a:spAutoFit/>
          </a:bodyPr>
          <a:lstStyle/>
          <a:p>
            <a:pPr>
              <a:spcBef>
                <a:spcPct val="50000"/>
              </a:spcBef>
            </a:pPr>
            <a:r>
              <a:rPr lang="en-US" b="1" dirty="0" smtClean="0">
                <a:solidFill>
                  <a:srgbClr val="0000FF"/>
                </a:solidFill>
              </a:rPr>
              <a:t>PREPARATION					Adult dose</a:t>
            </a:r>
            <a:endParaRPr lang="en-US" dirty="0"/>
          </a:p>
          <a:p>
            <a:pPr>
              <a:spcBef>
                <a:spcPct val="50000"/>
              </a:spcBef>
            </a:pPr>
            <a:endParaRPr lang="en-US" dirty="0"/>
          </a:p>
        </p:txBody>
      </p:sp>
      <p:graphicFrame>
        <p:nvGraphicFramePr>
          <p:cNvPr id="164890" name="Group 26"/>
          <p:cNvGraphicFramePr>
            <a:graphicFrameLocks noGrp="1"/>
          </p:cNvGraphicFramePr>
          <p:nvPr>
            <p:ph type="tbl" idx="1"/>
          </p:nvPr>
        </p:nvGraphicFramePr>
        <p:xfrm>
          <a:off x="611560" y="1916832"/>
          <a:ext cx="7557120" cy="4700376"/>
        </p:xfrm>
        <a:graphic>
          <a:graphicData uri="http://schemas.openxmlformats.org/drawingml/2006/table">
            <a:tbl>
              <a:tblPr/>
              <a:tblGrid>
                <a:gridCol w="4966320"/>
                <a:gridCol w="2590800"/>
              </a:tblGrid>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Oral solution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80mg LPV &amp; 20mg RTV per 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Aluvia 200/50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200mg LPV and 50mg RTV per capsule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tabs 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Aluvia  100/25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100mg LPV and 25mg RTV per capsule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 tabs 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304800"/>
            <a:ext cx="7772400" cy="1143000"/>
          </a:xfrm>
        </p:spPr>
        <p:txBody>
          <a:bodyPr/>
          <a:lstStyle/>
          <a:p>
            <a:r>
              <a:rPr lang="en-US" b="1"/>
              <a:t>Lopinavir/ritonavir</a:t>
            </a:r>
          </a:p>
        </p:txBody>
      </p:sp>
      <p:sp>
        <p:nvSpPr>
          <p:cNvPr id="166915" name="Rectangle 3"/>
          <p:cNvSpPr>
            <a:spLocks noGrp="1" noChangeArrowheads="1"/>
          </p:cNvSpPr>
          <p:nvPr>
            <p:ph type="body" idx="1"/>
          </p:nvPr>
        </p:nvSpPr>
        <p:spPr>
          <a:xfrm>
            <a:off x="685800" y="2209800"/>
            <a:ext cx="7772400" cy="4114800"/>
          </a:xfrm>
        </p:spPr>
        <p:txBody>
          <a:bodyPr/>
          <a:lstStyle/>
          <a:p>
            <a:pPr>
              <a:lnSpc>
                <a:spcPct val="90000"/>
              </a:lnSpc>
              <a:buClr>
                <a:srgbClr val="FF0000"/>
              </a:buClr>
              <a:buFont typeface="Wingdings" pitchFamily="2" charset="2"/>
              <a:buChar char="Ø"/>
            </a:pPr>
            <a:r>
              <a:rPr lang="en-US" sz="2400" dirty="0"/>
              <a:t>Numerous interactions due to potent inhibition of </a:t>
            </a:r>
            <a:r>
              <a:rPr lang="en-US" sz="2400" dirty="0" err="1"/>
              <a:t>Cytochrome</a:t>
            </a:r>
            <a:r>
              <a:rPr lang="en-US" sz="2400" dirty="0"/>
              <a:t> P450 CYP3A4 by RTV</a:t>
            </a:r>
          </a:p>
          <a:p>
            <a:pPr>
              <a:lnSpc>
                <a:spcPct val="90000"/>
              </a:lnSpc>
              <a:buClr>
                <a:srgbClr val="FF0000"/>
              </a:buClr>
              <a:buFont typeface="Wingdings" pitchFamily="2" charset="2"/>
              <a:buChar char="Ø"/>
            </a:pPr>
            <a:r>
              <a:rPr lang="en-US" sz="2400" dirty="0"/>
              <a:t>Check every drug that patient is on for interactions with LPV/RTV</a:t>
            </a:r>
          </a:p>
          <a:p>
            <a:pPr>
              <a:lnSpc>
                <a:spcPct val="90000"/>
              </a:lnSpc>
              <a:buClr>
                <a:srgbClr val="FF0000"/>
              </a:buClr>
              <a:buFont typeface="Wingdings" pitchFamily="2" charset="2"/>
              <a:buChar char="Ø"/>
            </a:pPr>
            <a:r>
              <a:rPr lang="en-US" sz="2400" dirty="0"/>
              <a:t>Interactions as for Ritonavir</a:t>
            </a:r>
          </a:p>
          <a:p>
            <a:pPr>
              <a:lnSpc>
                <a:spcPct val="90000"/>
              </a:lnSpc>
              <a:buClr>
                <a:srgbClr val="FF0000"/>
              </a:buClr>
              <a:buFont typeface="Wingdings" pitchFamily="2" charset="2"/>
              <a:buChar char="Ø"/>
            </a:pPr>
            <a:r>
              <a:rPr lang="en-US" sz="2400" dirty="0"/>
              <a:t>EFV &amp; NVP     serum concentrations of LPV/RTV.           dose of LPV/RTV  .</a:t>
            </a:r>
          </a:p>
          <a:p>
            <a:pPr>
              <a:lnSpc>
                <a:spcPct val="90000"/>
              </a:lnSpc>
              <a:buClr>
                <a:srgbClr val="FF0000"/>
              </a:buClr>
              <a:buFont typeface="Wingdings" pitchFamily="2" charset="2"/>
              <a:buChar char="Ø"/>
            </a:pPr>
            <a:r>
              <a:rPr lang="en-US" sz="2400" dirty="0"/>
              <a:t>Interactions with other PIs. Appropriate doses not established.</a:t>
            </a:r>
          </a:p>
          <a:p>
            <a:pPr>
              <a:lnSpc>
                <a:spcPct val="90000"/>
              </a:lnSpc>
              <a:buClr>
                <a:srgbClr val="FF0000"/>
              </a:buClr>
              <a:buFont typeface="Wingdings" pitchFamily="2" charset="2"/>
              <a:buChar char="Ø"/>
            </a:pPr>
            <a:r>
              <a:rPr lang="en-US" sz="2400" dirty="0"/>
              <a:t>Solution contains 42% alcohol. Avoid </a:t>
            </a:r>
            <a:r>
              <a:rPr lang="en-US" sz="2400" dirty="0" err="1"/>
              <a:t>Disulphuram</a:t>
            </a:r>
            <a:r>
              <a:rPr lang="en-US" sz="2400" dirty="0"/>
              <a:t> or </a:t>
            </a:r>
            <a:r>
              <a:rPr lang="en-US" sz="2400" dirty="0" err="1"/>
              <a:t>metronidazole</a:t>
            </a:r>
            <a:r>
              <a:rPr lang="en-US" sz="2400" dirty="0"/>
              <a:t>.</a:t>
            </a:r>
          </a:p>
        </p:txBody>
      </p:sp>
      <p:pic>
        <p:nvPicPr>
          <p:cNvPr id="166916" name="Picture 4" descr="ANMWI081"/>
          <p:cNvPicPr>
            <a:picLocks noChangeAspect="1" noChangeArrowheads="1"/>
          </p:cNvPicPr>
          <p:nvPr/>
        </p:nvPicPr>
        <p:blipFill>
          <a:blip r:embed="rId2" cstate="print"/>
          <a:srcRect/>
          <a:stretch>
            <a:fillRect/>
          </a:stretch>
        </p:blipFill>
        <p:spPr bwMode="auto">
          <a:xfrm>
            <a:off x="0" y="228600"/>
            <a:ext cx="2479675" cy="1311275"/>
          </a:xfrm>
          <a:prstGeom prst="rect">
            <a:avLst/>
          </a:prstGeom>
          <a:noFill/>
          <a:ln w="9525">
            <a:noFill/>
            <a:miter lim="800000"/>
            <a:headEnd/>
            <a:tailEnd/>
          </a:ln>
        </p:spPr>
      </p:pic>
      <p:sp>
        <p:nvSpPr>
          <p:cNvPr id="166918" name="Line 6"/>
          <p:cNvSpPr>
            <a:spLocks noChangeShapeType="1"/>
          </p:cNvSpPr>
          <p:nvPr/>
        </p:nvSpPr>
        <p:spPr bwMode="auto">
          <a:xfrm flipV="1">
            <a:off x="7543800" y="4038600"/>
            <a:ext cx="0" cy="381000"/>
          </a:xfrm>
          <a:prstGeom prst="line">
            <a:avLst/>
          </a:prstGeom>
          <a:noFill/>
          <a:ln w="9525">
            <a:solidFill>
              <a:schemeClr val="tx1"/>
            </a:solidFill>
            <a:round/>
            <a:headEnd/>
            <a:tailEnd type="triangle" w="med" len="med"/>
          </a:ln>
          <a:effectLst/>
        </p:spPr>
        <p:txBody>
          <a:bodyPr/>
          <a:lstStyle/>
          <a:p>
            <a:endParaRPr lang="en-ZA"/>
          </a:p>
        </p:txBody>
      </p:sp>
      <p:sp>
        <p:nvSpPr>
          <p:cNvPr id="166919" name="Line 7"/>
          <p:cNvSpPr>
            <a:spLocks noChangeShapeType="1"/>
          </p:cNvSpPr>
          <p:nvPr/>
        </p:nvSpPr>
        <p:spPr bwMode="auto">
          <a:xfrm>
            <a:off x="2627784" y="4149080"/>
            <a:ext cx="0" cy="304800"/>
          </a:xfrm>
          <a:prstGeom prst="line">
            <a:avLst/>
          </a:prstGeom>
          <a:noFill/>
          <a:ln w="9525">
            <a:solidFill>
              <a:schemeClr val="tx1"/>
            </a:solidFill>
            <a:round/>
            <a:headEnd/>
            <a:tailEnd type="triangle" w="med" len="med"/>
          </a:ln>
          <a:effectLst/>
        </p:spPr>
        <p:txBody>
          <a:bodyPr/>
          <a:lstStyle/>
          <a:p>
            <a:endParaRPr lang="en-ZA"/>
          </a:p>
        </p:txBody>
      </p:sp>
      <p:sp>
        <p:nvSpPr>
          <p:cNvPr id="166920" name="Text Box 8"/>
          <p:cNvSpPr txBox="1">
            <a:spLocks noChangeArrowheads="1"/>
          </p:cNvSpPr>
          <p:nvPr/>
        </p:nvSpPr>
        <p:spPr bwMode="auto">
          <a:xfrm>
            <a:off x="533400" y="1676400"/>
            <a:ext cx="8610600" cy="519113"/>
          </a:xfrm>
          <a:prstGeom prst="rect">
            <a:avLst/>
          </a:prstGeom>
          <a:noFill/>
          <a:ln w="9525">
            <a:noFill/>
            <a:miter lim="800000"/>
            <a:headEnd/>
            <a:tailEnd/>
          </a:ln>
          <a:effectLst/>
        </p:spPr>
        <p:txBody>
          <a:bodyPr>
            <a:spAutoFit/>
          </a:bodyPr>
          <a:lstStyle/>
          <a:p>
            <a:pPr>
              <a:spcBef>
                <a:spcPct val="50000"/>
              </a:spcBef>
            </a:pPr>
            <a:r>
              <a:rPr lang="en-US" sz="2800" b="1">
                <a:solidFill>
                  <a:schemeClr val="accent2"/>
                </a:solidFill>
              </a:rPr>
              <a:t>DRUG INTERACTIONS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785813" y="142875"/>
            <a:ext cx="7772400" cy="1143000"/>
          </a:xfrm>
        </p:spPr>
        <p:txBody>
          <a:bodyPr/>
          <a:lstStyle/>
          <a:p>
            <a:pPr eaLnBrk="1" hangingPunct="1">
              <a:defRPr/>
            </a:pPr>
            <a:r>
              <a:rPr lang="en-US" dirty="0" smtClean="0">
                <a:effectLst>
                  <a:outerShdw blurRad="38100" dist="38100" dir="2700000" algn="tl">
                    <a:srgbClr val="000000"/>
                  </a:outerShdw>
                </a:effectLst>
              </a:rPr>
              <a:t>Abacavir +3TC Backbone</a:t>
            </a:r>
          </a:p>
        </p:txBody>
      </p:sp>
      <p:sp>
        <p:nvSpPr>
          <p:cNvPr id="59395" name="Rectangle 3"/>
          <p:cNvSpPr>
            <a:spLocks noGrp="1" noChangeArrowheads="1"/>
          </p:cNvSpPr>
          <p:nvPr>
            <p:ph type="body" idx="1"/>
          </p:nvPr>
        </p:nvSpPr>
        <p:spPr>
          <a:xfrm>
            <a:off x="1371600" y="1268760"/>
            <a:ext cx="7772400" cy="5237757"/>
          </a:xfrm>
        </p:spPr>
        <p:txBody>
          <a:bodyPr>
            <a:normAutofit/>
          </a:bodyPr>
          <a:lstStyle/>
          <a:p>
            <a:pPr eaLnBrk="1" hangingPunct="1">
              <a:lnSpc>
                <a:spcPct val="80000"/>
              </a:lnSpc>
            </a:pPr>
            <a:r>
              <a:rPr lang="en-US" sz="3000" dirty="0" smtClean="0"/>
              <a:t>Can’t use Tenofovir routinely in children because of </a:t>
            </a:r>
            <a:r>
              <a:rPr lang="en-US" sz="3000" dirty="0" err="1" smtClean="0"/>
              <a:t>osteopaenia</a:t>
            </a:r>
            <a:r>
              <a:rPr lang="en-US" sz="3000" dirty="0" smtClean="0"/>
              <a:t> and </a:t>
            </a:r>
            <a:r>
              <a:rPr lang="en-US" sz="3000" dirty="0" err="1" smtClean="0"/>
              <a:t>nephrotoxicity</a:t>
            </a:r>
            <a:endParaRPr lang="en-US" sz="3000" dirty="0" smtClean="0"/>
          </a:p>
          <a:p>
            <a:pPr eaLnBrk="1" hangingPunct="1">
              <a:lnSpc>
                <a:spcPct val="80000"/>
              </a:lnSpc>
            </a:pPr>
            <a:r>
              <a:rPr lang="en-US" sz="3000" dirty="0" smtClean="0"/>
              <a:t>Very good long term data from PENTA 5</a:t>
            </a:r>
          </a:p>
          <a:p>
            <a:pPr eaLnBrk="1" hangingPunct="1">
              <a:lnSpc>
                <a:spcPct val="80000"/>
              </a:lnSpc>
            </a:pPr>
            <a:r>
              <a:rPr lang="en-US" sz="3000" dirty="0" smtClean="0"/>
              <a:t>Spares Thymidine analogue for next regimen</a:t>
            </a:r>
          </a:p>
          <a:p>
            <a:pPr eaLnBrk="1" hangingPunct="1">
              <a:lnSpc>
                <a:spcPct val="80000"/>
              </a:lnSpc>
            </a:pPr>
            <a:r>
              <a:rPr lang="en-US" sz="3000" dirty="0" smtClean="0"/>
              <a:t>Volume </a:t>
            </a:r>
            <a:r>
              <a:rPr lang="en-US" sz="3000" dirty="0" smtClean="0"/>
              <a:t>of solution is same for both drugs </a:t>
            </a:r>
            <a:r>
              <a:rPr lang="en-US" sz="3000" dirty="0" err="1" smtClean="0"/>
              <a:t>eg</a:t>
            </a:r>
            <a:r>
              <a:rPr lang="en-US" sz="3000" dirty="0" smtClean="0"/>
              <a:t> 4ml bd</a:t>
            </a:r>
          </a:p>
          <a:p>
            <a:pPr eaLnBrk="1" hangingPunct="1">
              <a:lnSpc>
                <a:spcPct val="80000"/>
              </a:lnSpc>
            </a:pPr>
            <a:r>
              <a:rPr lang="en-US" sz="3000" dirty="0" smtClean="0"/>
              <a:t>Can be given once daily in &gt; 3 years</a:t>
            </a:r>
          </a:p>
        </p:txBody>
      </p:sp>
      <p:pic>
        <p:nvPicPr>
          <p:cNvPr id="63492" name="Picture 4" descr="HM00354_"/>
          <p:cNvPicPr>
            <a:picLocks noChangeAspect="1" noChangeArrowheads="1"/>
          </p:cNvPicPr>
          <p:nvPr/>
        </p:nvPicPr>
        <p:blipFill>
          <a:blip r:embed="rId2" cstate="print"/>
          <a:srcRect/>
          <a:stretch>
            <a:fillRect/>
          </a:stretch>
        </p:blipFill>
        <p:spPr bwMode="auto">
          <a:xfrm>
            <a:off x="457200" y="1676400"/>
            <a:ext cx="719138" cy="411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dissolve">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dissolve">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checkerboard(across)">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dissolve">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252728"/>
          </a:xfrm>
        </p:spPr>
        <p:txBody>
          <a:bodyPr>
            <a:normAutofit/>
          </a:bodyPr>
          <a:lstStyle/>
          <a:p>
            <a:r>
              <a:rPr lang="en-ZA" dirty="0" smtClean="0"/>
              <a:t>Can you crush or halve Aluvia tabs?</a:t>
            </a:r>
            <a:endParaRPr lang="en-ZA" dirty="0"/>
          </a:p>
        </p:txBody>
      </p:sp>
      <p:sp>
        <p:nvSpPr>
          <p:cNvPr id="3" name="Content Placeholder 2"/>
          <p:cNvSpPr>
            <a:spLocks noGrp="1"/>
          </p:cNvSpPr>
          <p:nvPr>
            <p:ph idx="1"/>
          </p:nvPr>
        </p:nvSpPr>
        <p:spPr/>
        <p:txBody>
          <a:bodyPr/>
          <a:lstStyle/>
          <a:p>
            <a:endParaRPr lang="en-ZA" dirty="0"/>
          </a:p>
        </p:txBody>
      </p:sp>
      <p:pic>
        <p:nvPicPr>
          <p:cNvPr id="4098" name="Picture 2"/>
          <p:cNvPicPr>
            <a:picLocks noChangeAspect="1" noChangeArrowheads="1"/>
          </p:cNvPicPr>
          <p:nvPr/>
        </p:nvPicPr>
        <p:blipFill>
          <a:blip r:embed="rId2" cstate="print"/>
          <a:srcRect/>
          <a:stretch>
            <a:fillRect/>
          </a:stretch>
        </p:blipFill>
        <p:spPr bwMode="auto">
          <a:xfrm>
            <a:off x="1259632" y="1556792"/>
            <a:ext cx="7243286" cy="4875657"/>
          </a:xfrm>
          <a:prstGeom prst="rect">
            <a:avLst/>
          </a:prstGeom>
          <a:noFill/>
          <a:ln w="9525">
            <a:noFill/>
            <a:miter lim="800000"/>
            <a:headEnd/>
            <a:tailEnd/>
          </a:ln>
        </p:spPr>
      </p:pic>
      <p:sp>
        <p:nvSpPr>
          <p:cNvPr id="6" name="TextBox 5"/>
          <p:cNvSpPr txBox="1"/>
          <p:nvPr/>
        </p:nvSpPr>
        <p:spPr>
          <a:xfrm>
            <a:off x="1187624" y="1052736"/>
            <a:ext cx="5328592" cy="523220"/>
          </a:xfrm>
          <a:prstGeom prst="rect">
            <a:avLst/>
          </a:prstGeom>
          <a:noFill/>
        </p:spPr>
        <p:txBody>
          <a:bodyPr wrap="square" rtlCol="0">
            <a:spAutoFit/>
          </a:bodyPr>
          <a:lstStyle/>
          <a:p>
            <a:r>
              <a:rPr lang="en-ZA" sz="2800" b="1" dirty="0" smtClean="0"/>
              <a:t>Lopinavir Whole </a:t>
            </a:r>
            <a:r>
              <a:rPr lang="en-ZA" sz="2800" b="1" dirty="0" err="1" smtClean="0"/>
              <a:t>vs</a:t>
            </a:r>
            <a:r>
              <a:rPr lang="en-ZA" sz="2800" b="1" dirty="0" smtClean="0"/>
              <a:t> Crushed AUC</a:t>
            </a:r>
          </a:p>
        </p:txBody>
      </p:sp>
      <p:sp>
        <p:nvSpPr>
          <p:cNvPr id="7" name="TextBox 6"/>
          <p:cNvSpPr txBox="1"/>
          <p:nvPr/>
        </p:nvSpPr>
        <p:spPr>
          <a:xfrm>
            <a:off x="5220072" y="6381328"/>
            <a:ext cx="2448272" cy="369332"/>
          </a:xfrm>
          <a:prstGeom prst="rect">
            <a:avLst/>
          </a:prstGeom>
          <a:noFill/>
        </p:spPr>
        <p:txBody>
          <a:bodyPr wrap="square" rtlCol="0">
            <a:spAutoFit/>
          </a:bodyPr>
          <a:lstStyle/>
          <a:p>
            <a:r>
              <a:rPr lang="en-ZA" dirty="0" smtClean="0"/>
              <a:t>17</a:t>
            </a:r>
            <a:r>
              <a:rPr lang="en-ZA" baseline="30000" dirty="0" smtClean="0"/>
              <a:t>th</a:t>
            </a:r>
            <a:r>
              <a:rPr lang="en-ZA" dirty="0" smtClean="0"/>
              <a:t> CROI 2010 Abs 877</a:t>
            </a:r>
            <a:endParaRPr lang="en-ZA" dirty="0"/>
          </a:p>
        </p:txBody>
      </p:sp>
      <p:sp>
        <p:nvSpPr>
          <p:cNvPr id="8" name="TextBox 7"/>
          <p:cNvSpPr txBox="1"/>
          <p:nvPr/>
        </p:nvSpPr>
        <p:spPr>
          <a:xfrm>
            <a:off x="179512" y="3573016"/>
            <a:ext cx="1296144" cy="923330"/>
          </a:xfrm>
          <a:prstGeom prst="rect">
            <a:avLst/>
          </a:prstGeom>
          <a:noFill/>
        </p:spPr>
        <p:txBody>
          <a:bodyPr wrap="square" rtlCol="0">
            <a:spAutoFit/>
          </a:bodyPr>
          <a:lstStyle/>
          <a:p>
            <a:r>
              <a:rPr lang="en-ZA" b="1" dirty="0" smtClean="0">
                <a:solidFill>
                  <a:schemeClr val="tx2"/>
                </a:solidFill>
              </a:rPr>
              <a:t>reduction in AUC of LPV by 40%</a:t>
            </a:r>
            <a:endParaRPr lang="en-ZA" b="1" dirty="0">
              <a:solidFill>
                <a:schemeClr val="tx2"/>
              </a:solidFill>
            </a:endParaRPr>
          </a:p>
        </p:txBody>
      </p:sp>
      <p:pic>
        <p:nvPicPr>
          <p:cNvPr id="9" name="Picture 1028" descr="ANMWI081"/>
          <p:cNvPicPr>
            <a:picLocks noChangeAspect="1" noChangeArrowheads="1"/>
          </p:cNvPicPr>
          <p:nvPr/>
        </p:nvPicPr>
        <p:blipFill>
          <a:blip r:embed="rId3" cstate="print"/>
          <a:srcRect/>
          <a:stretch>
            <a:fillRect/>
          </a:stretch>
        </p:blipFill>
        <p:spPr bwMode="auto">
          <a:xfrm>
            <a:off x="0" y="5879555"/>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Can you crush or halve Aluvia tabs</a:t>
            </a:r>
            <a:endParaRPr lang="en-ZA" dirty="0"/>
          </a:p>
        </p:txBody>
      </p:sp>
      <p:sp>
        <p:nvSpPr>
          <p:cNvPr id="3" name="Content Placeholder 2"/>
          <p:cNvSpPr>
            <a:spLocks noGrp="1"/>
          </p:cNvSpPr>
          <p:nvPr>
            <p:ph idx="1"/>
          </p:nvPr>
        </p:nvSpPr>
        <p:spPr/>
        <p:txBody>
          <a:bodyPr/>
          <a:lstStyle/>
          <a:p>
            <a:endParaRPr lang="en-ZA" dirty="0"/>
          </a:p>
        </p:txBody>
      </p:sp>
      <p:pic>
        <p:nvPicPr>
          <p:cNvPr id="6148" name="Picture 4" descr="http://www.cksinfo.com/clipart/construction/tools/hammers/hammer-1.png"/>
          <p:cNvPicPr>
            <a:picLocks noChangeAspect="1" noChangeArrowheads="1"/>
          </p:cNvPicPr>
          <p:nvPr/>
        </p:nvPicPr>
        <p:blipFill>
          <a:blip r:embed="rId2" cstate="print"/>
          <a:srcRect/>
          <a:stretch>
            <a:fillRect/>
          </a:stretch>
        </p:blipFill>
        <p:spPr bwMode="auto">
          <a:xfrm>
            <a:off x="2195736" y="1484784"/>
            <a:ext cx="4740953" cy="4825397"/>
          </a:xfrm>
          <a:prstGeom prst="rect">
            <a:avLst/>
          </a:prstGeom>
          <a:noFill/>
        </p:spPr>
      </p:pic>
      <p:pic>
        <p:nvPicPr>
          <p:cNvPr id="5" name="Picture 1028" descr="ANMWI081"/>
          <p:cNvPicPr>
            <a:picLocks noChangeAspect="1" noChangeArrowheads="1"/>
          </p:cNvPicPr>
          <p:nvPr/>
        </p:nvPicPr>
        <p:blipFill>
          <a:blip r:embed="rId3" cstate="print"/>
          <a:srcRect/>
          <a:stretch>
            <a:fillRect/>
          </a:stretch>
        </p:blipFill>
        <p:spPr bwMode="auto">
          <a:xfrm>
            <a:off x="7452320" y="5661248"/>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Can you crush or halve Aluvia tabs</a:t>
            </a:r>
            <a:endParaRPr lang="en-ZA"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907704" y="1844824"/>
            <a:ext cx="6625590" cy="4625975"/>
          </a:xfrm>
          <a:prstGeom prst="rect">
            <a:avLst/>
          </a:prstGeom>
          <a:noFill/>
          <a:ln w="9525">
            <a:noFill/>
            <a:miter lim="800000"/>
            <a:headEnd/>
            <a:tailEnd/>
          </a:ln>
        </p:spPr>
      </p:pic>
      <p:sp>
        <p:nvSpPr>
          <p:cNvPr id="5" name="TextBox 4"/>
          <p:cNvSpPr txBox="1"/>
          <p:nvPr/>
        </p:nvSpPr>
        <p:spPr>
          <a:xfrm>
            <a:off x="1619672" y="1412776"/>
            <a:ext cx="5760640" cy="461665"/>
          </a:xfrm>
          <a:prstGeom prst="rect">
            <a:avLst/>
          </a:prstGeom>
          <a:noFill/>
        </p:spPr>
        <p:txBody>
          <a:bodyPr wrap="square" rtlCol="0">
            <a:spAutoFit/>
          </a:bodyPr>
          <a:lstStyle/>
          <a:p>
            <a:r>
              <a:rPr lang="en-ZA" sz="2400" b="1" dirty="0" smtClean="0"/>
              <a:t>Ritonavir whole </a:t>
            </a:r>
            <a:r>
              <a:rPr lang="en-ZA" sz="2400" b="1" dirty="0" err="1" smtClean="0"/>
              <a:t>vs</a:t>
            </a:r>
            <a:r>
              <a:rPr lang="en-ZA" sz="2400" b="1" dirty="0" smtClean="0"/>
              <a:t> crushed AUC</a:t>
            </a:r>
            <a:endParaRPr lang="en-ZA" sz="2400" b="1" dirty="0"/>
          </a:p>
        </p:txBody>
      </p:sp>
      <p:sp>
        <p:nvSpPr>
          <p:cNvPr id="6" name="TextBox 5"/>
          <p:cNvSpPr txBox="1"/>
          <p:nvPr/>
        </p:nvSpPr>
        <p:spPr>
          <a:xfrm>
            <a:off x="5327576" y="6488668"/>
            <a:ext cx="3816424" cy="369332"/>
          </a:xfrm>
          <a:prstGeom prst="rect">
            <a:avLst/>
          </a:prstGeom>
          <a:noFill/>
        </p:spPr>
        <p:txBody>
          <a:bodyPr wrap="square" rtlCol="0">
            <a:spAutoFit/>
          </a:bodyPr>
          <a:lstStyle/>
          <a:p>
            <a:r>
              <a:rPr lang="en-ZA" dirty="0" smtClean="0"/>
              <a:t>17</a:t>
            </a:r>
            <a:r>
              <a:rPr lang="en-ZA" baseline="30000" dirty="0" smtClean="0"/>
              <a:t>th</a:t>
            </a:r>
            <a:r>
              <a:rPr lang="en-ZA" dirty="0" smtClean="0"/>
              <a:t> CROI 2010 Abs 877</a:t>
            </a:r>
            <a:endParaRPr lang="en-ZA" dirty="0"/>
          </a:p>
        </p:txBody>
      </p:sp>
      <p:sp>
        <p:nvSpPr>
          <p:cNvPr id="7" name="TextBox 6"/>
          <p:cNvSpPr txBox="1"/>
          <p:nvPr/>
        </p:nvSpPr>
        <p:spPr>
          <a:xfrm>
            <a:off x="179512" y="2852936"/>
            <a:ext cx="1512168" cy="923330"/>
          </a:xfrm>
          <a:prstGeom prst="rect">
            <a:avLst/>
          </a:prstGeom>
          <a:noFill/>
        </p:spPr>
        <p:txBody>
          <a:bodyPr wrap="square" rtlCol="0">
            <a:spAutoFit/>
          </a:bodyPr>
          <a:lstStyle/>
          <a:p>
            <a:r>
              <a:rPr lang="en-ZA" b="1" dirty="0" smtClean="0">
                <a:solidFill>
                  <a:schemeClr val="tx2"/>
                </a:solidFill>
              </a:rPr>
              <a:t>reduction in AUC of RTV by  39%,</a:t>
            </a:r>
            <a:endParaRPr lang="en-ZA" b="1" dirty="0">
              <a:solidFill>
                <a:schemeClr val="tx2"/>
              </a:solidFill>
            </a:endParaRPr>
          </a:p>
        </p:txBody>
      </p:sp>
      <p:pic>
        <p:nvPicPr>
          <p:cNvPr id="8" name="Picture 1028" descr="ANMWI081"/>
          <p:cNvPicPr>
            <a:picLocks noChangeAspect="1" noChangeArrowheads="1"/>
          </p:cNvPicPr>
          <p:nvPr/>
        </p:nvPicPr>
        <p:blipFill>
          <a:blip r:embed="rId3" cstate="print"/>
          <a:srcRect/>
          <a:stretch>
            <a:fillRect/>
          </a:stretch>
        </p:blipFill>
        <p:spPr bwMode="auto">
          <a:xfrm>
            <a:off x="179512" y="5517232"/>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07288" cy="1252728"/>
          </a:xfrm>
        </p:spPr>
        <p:txBody>
          <a:bodyPr>
            <a:normAutofit fontScale="90000"/>
          </a:bodyPr>
          <a:lstStyle/>
          <a:p>
            <a:r>
              <a:rPr lang="en-ZA" dirty="0" smtClean="0"/>
              <a:t>What is the Dose of Kaletra®/Aluvia®</a:t>
            </a:r>
            <a:endParaRPr lang="en-ZA" dirty="0"/>
          </a:p>
        </p:txBody>
      </p:sp>
      <p:sp>
        <p:nvSpPr>
          <p:cNvPr id="3" name="Content Placeholder 2"/>
          <p:cNvSpPr>
            <a:spLocks noGrp="1"/>
          </p:cNvSpPr>
          <p:nvPr>
            <p:ph idx="1"/>
          </p:nvPr>
        </p:nvSpPr>
        <p:spPr/>
        <p:txBody>
          <a:bodyPr/>
          <a:lstStyle/>
          <a:p>
            <a:endParaRPr lang="en-ZA" dirty="0"/>
          </a:p>
        </p:txBody>
      </p:sp>
      <p:pic>
        <p:nvPicPr>
          <p:cNvPr id="29698" name="Picture 2" descr="http://www.cartoonstock.com/lowres/epa0130l.jpg"/>
          <p:cNvPicPr>
            <a:picLocks noChangeAspect="1" noChangeArrowheads="1"/>
          </p:cNvPicPr>
          <p:nvPr/>
        </p:nvPicPr>
        <p:blipFill>
          <a:blip r:embed="rId2" cstate="print"/>
          <a:srcRect/>
          <a:stretch>
            <a:fillRect/>
          </a:stretch>
        </p:blipFill>
        <p:spPr bwMode="auto">
          <a:xfrm>
            <a:off x="1907704" y="1340768"/>
            <a:ext cx="4979520" cy="478800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38200" y="0"/>
            <a:ext cx="7772400" cy="1143000"/>
          </a:xfrm>
        </p:spPr>
        <p:txBody>
          <a:bodyPr/>
          <a:lstStyle/>
          <a:p>
            <a:r>
              <a:rPr lang="en-US"/>
              <a:t>Lopinavir/ritonavir (Kaletra)</a:t>
            </a:r>
          </a:p>
        </p:txBody>
      </p:sp>
      <p:sp>
        <p:nvSpPr>
          <p:cNvPr id="196611" name="Text Box 3"/>
          <p:cNvSpPr txBox="1">
            <a:spLocks noChangeArrowheads="1"/>
          </p:cNvSpPr>
          <p:nvPr/>
        </p:nvSpPr>
        <p:spPr bwMode="auto">
          <a:xfrm>
            <a:off x="685800" y="838200"/>
            <a:ext cx="8229600" cy="1544638"/>
          </a:xfrm>
          <a:prstGeom prst="rect">
            <a:avLst/>
          </a:prstGeom>
          <a:noFill/>
          <a:ln w="9525">
            <a:noFill/>
            <a:miter lim="800000"/>
            <a:headEnd/>
            <a:tailEnd/>
          </a:ln>
          <a:effectLst/>
        </p:spPr>
        <p:txBody>
          <a:bodyPr>
            <a:spAutoFit/>
          </a:bodyPr>
          <a:lstStyle/>
          <a:p>
            <a:pPr>
              <a:spcBef>
                <a:spcPct val="20000"/>
              </a:spcBef>
            </a:pPr>
            <a:r>
              <a:rPr lang="en-US" sz="2800" dirty="0"/>
              <a:t>ARV naïve- d4T/3TC/Kaletra</a:t>
            </a:r>
          </a:p>
          <a:p>
            <a:pPr>
              <a:spcBef>
                <a:spcPct val="20000"/>
              </a:spcBef>
            </a:pPr>
            <a:r>
              <a:rPr lang="en-US" sz="2800" dirty="0"/>
              <a:t>ARV experienced- 2 NRTI’s/NVP/Kaletra</a:t>
            </a:r>
          </a:p>
          <a:p>
            <a:pPr>
              <a:spcBef>
                <a:spcPct val="20000"/>
              </a:spcBef>
            </a:pPr>
            <a:r>
              <a:rPr lang="en-US" sz="2800" dirty="0"/>
              <a:t>48 week data (ITT m=f)</a:t>
            </a:r>
          </a:p>
        </p:txBody>
      </p:sp>
      <p:graphicFrame>
        <p:nvGraphicFramePr>
          <p:cNvPr id="196612" name="Group 4"/>
          <p:cNvGraphicFramePr>
            <a:graphicFrameLocks noGrp="1"/>
          </p:cNvGraphicFramePr>
          <p:nvPr>
            <p:ph type="tbl" idx="1"/>
          </p:nvPr>
        </p:nvGraphicFramePr>
        <p:xfrm>
          <a:off x="609600" y="2362200"/>
          <a:ext cx="7772400" cy="3954145"/>
        </p:xfrm>
        <a:graphic>
          <a:graphicData uri="http://schemas.openxmlformats.org/drawingml/2006/table">
            <a:tbl>
              <a:tblPr/>
              <a:tblGrid>
                <a:gridCol w="2057400"/>
                <a:gridCol w="1828800"/>
                <a:gridCol w="1943100"/>
                <a:gridCol w="19431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 VL &lt;    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%VL&lt;50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CD4 count increase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ARV naive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rPr>
                        <a:t>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50"/>
                          </a:solidFill>
                          <a:effectLst/>
                          <a:latin typeface="Times New Roman" pitchFamily="18"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B050"/>
                          </a:solidFill>
                          <a:effectLst/>
                          <a:latin typeface="Times New Roman" pitchFamily="18" charset="0"/>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ARV experienced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Prior PI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CCFF"/>
                          </a:solidFill>
                          <a:effectLst/>
                          <a:latin typeface="Times New Roman" pitchFamily="18"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CCFF"/>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rPr>
                        <a:t>PI naive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CCFF"/>
                          </a:solidFill>
                          <a:effectLst/>
                          <a:latin typeface="Times New Roman" pitchFamily="18"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CCFF"/>
                          </a:solidFill>
                          <a:effectLst/>
                          <a:latin typeface="Times New Roman" pitchFamily="18"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644" name="Text Box 36"/>
          <p:cNvSpPr txBox="1">
            <a:spLocks noChangeArrowheads="1"/>
          </p:cNvSpPr>
          <p:nvPr/>
        </p:nvSpPr>
        <p:spPr bwMode="auto">
          <a:xfrm>
            <a:off x="6019800" y="6521450"/>
            <a:ext cx="3124200" cy="336550"/>
          </a:xfrm>
          <a:prstGeom prst="rect">
            <a:avLst/>
          </a:prstGeom>
          <a:noFill/>
          <a:ln w="9525">
            <a:noFill/>
            <a:miter lim="800000"/>
            <a:headEnd/>
            <a:tailEnd/>
          </a:ln>
          <a:effectLst/>
        </p:spPr>
        <p:txBody>
          <a:bodyPr>
            <a:spAutoFit/>
          </a:bodyPr>
          <a:lstStyle/>
          <a:p>
            <a:pPr>
              <a:spcBef>
                <a:spcPct val="50000"/>
              </a:spcBef>
            </a:pPr>
            <a:r>
              <a:rPr lang="en-US" sz="1600" dirty="0" err="1"/>
              <a:t>Pediatr</a:t>
            </a:r>
            <a:r>
              <a:rPr lang="en-US" sz="1600" dirty="0"/>
              <a:t> </a:t>
            </a:r>
            <a:r>
              <a:rPr lang="en-US" sz="1600" dirty="0" err="1"/>
              <a:t>Inf</a:t>
            </a:r>
            <a:r>
              <a:rPr lang="en-US" sz="1600" dirty="0"/>
              <a:t> </a:t>
            </a:r>
            <a:r>
              <a:rPr lang="en-US" sz="1600" dirty="0" err="1"/>
              <a:t>Dis</a:t>
            </a:r>
            <a:r>
              <a:rPr lang="en-US" sz="1600" dirty="0"/>
              <a:t> J, 2003;22:216-23</a:t>
            </a:r>
          </a:p>
        </p:txBody>
      </p:sp>
      <p:pic>
        <p:nvPicPr>
          <p:cNvPr id="6" name="Picture 1028" descr="ANMWI081"/>
          <p:cNvPicPr>
            <a:picLocks noChangeAspect="1" noChangeArrowheads="1"/>
          </p:cNvPicPr>
          <p:nvPr/>
        </p:nvPicPr>
        <p:blipFill>
          <a:blip r:embed="rId2" cstate="print"/>
          <a:srcRect/>
          <a:stretch>
            <a:fillRect/>
          </a:stretch>
        </p:blipFill>
        <p:spPr bwMode="auto">
          <a:xfrm>
            <a:off x="7092280" y="1124744"/>
            <a:ext cx="1845241" cy="97844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Dosages</a:t>
            </a:r>
            <a:endParaRPr lang="en-ZA" dirty="0"/>
          </a:p>
        </p:txBody>
      </p:sp>
      <p:sp>
        <p:nvSpPr>
          <p:cNvPr id="6" name="Content Placeholder 5"/>
          <p:cNvSpPr>
            <a:spLocks noGrp="1"/>
          </p:cNvSpPr>
          <p:nvPr>
            <p:ph idx="1"/>
          </p:nvPr>
        </p:nvSpPr>
        <p:spPr/>
        <p:txBody>
          <a:bodyPr>
            <a:normAutofit fontScale="92500" lnSpcReduction="10000"/>
          </a:bodyPr>
          <a:lstStyle/>
          <a:p>
            <a:r>
              <a:rPr lang="en-ZA" dirty="0" smtClean="0"/>
              <a:t>230mg/m</a:t>
            </a:r>
            <a:r>
              <a:rPr lang="en-ZA" baseline="30000" dirty="0" smtClean="0"/>
              <a:t>2</a:t>
            </a:r>
            <a:r>
              <a:rPr lang="en-ZA" dirty="0" smtClean="0"/>
              <a:t>/dose 12 </a:t>
            </a:r>
            <a:r>
              <a:rPr lang="en-ZA" dirty="0" err="1" smtClean="0"/>
              <a:t>hrly</a:t>
            </a:r>
            <a:r>
              <a:rPr lang="en-ZA" dirty="0" smtClean="0"/>
              <a:t> where NNRTI not part of regimen</a:t>
            </a:r>
          </a:p>
          <a:p>
            <a:r>
              <a:rPr lang="en-ZA" dirty="0" smtClean="0"/>
              <a:t>300mg/m</a:t>
            </a:r>
            <a:r>
              <a:rPr lang="en-ZA" baseline="30000" dirty="0" smtClean="0"/>
              <a:t>2</a:t>
            </a:r>
            <a:r>
              <a:rPr lang="en-ZA" dirty="0" smtClean="0"/>
              <a:t>/dose 12 </a:t>
            </a:r>
            <a:r>
              <a:rPr lang="en-ZA" dirty="0" err="1" smtClean="0"/>
              <a:t>hrly</a:t>
            </a:r>
            <a:r>
              <a:rPr lang="en-ZA" dirty="0" smtClean="0"/>
              <a:t> where NNRTI part of regimen</a:t>
            </a:r>
          </a:p>
          <a:p>
            <a:r>
              <a:rPr lang="en-ZA" dirty="0" err="1" smtClean="0"/>
              <a:t>Pk</a:t>
            </a:r>
            <a:r>
              <a:rPr lang="en-ZA" dirty="0" smtClean="0"/>
              <a:t> studies done</a:t>
            </a:r>
          </a:p>
          <a:p>
            <a:r>
              <a:rPr lang="en-ZA" dirty="0" err="1" smtClean="0"/>
              <a:t>C</a:t>
            </a:r>
            <a:r>
              <a:rPr lang="en-ZA" baseline="-25000" dirty="0" err="1" smtClean="0"/>
              <a:t>min</a:t>
            </a:r>
            <a:r>
              <a:rPr lang="en-ZA" baseline="-25000" dirty="0" smtClean="0"/>
              <a:t>  </a:t>
            </a:r>
            <a:r>
              <a:rPr lang="en-ZA" dirty="0" smtClean="0"/>
              <a:t>3.35±2.14mg/l</a:t>
            </a:r>
          </a:p>
          <a:p>
            <a:r>
              <a:rPr lang="en-ZA" dirty="0" smtClean="0"/>
              <a:t>Adults </a:t>
            </a:r>
            <a:r>
              <a:rPr lang="en-ZA" dirty="0" err="1" smtClean="0"/>
              <a:t>C</a:t>
            </a:r>
            <a:r>
              <a:rPr lang="en-ZA" baseline="-25000" dirty="0" err="1" smtClean="0"/>
              <a:t>min</a:t>
            </a:r>
            <a:r>
              <a:rPr lang="en-ZA" baseline="-25000" dirty="0" smtClean="0"/>
              <a:t>  </a:t>
            </a:r>
            <a:r>
              <a:rPr lang="en-ZA" dirty="0" smtClean="0"/>
              <a:t>5.49±4.02mg/l</a:t>
            </a:r>
          </a:p>
          <a:p>
            <a:r>
              <a:rPr lang="en-ZA" dirty="0" smtClean="0"/>
              <a:t>Then all dosed at 300mg/m</a:t>
            </a:r>
            <a:r>
              <a:rPr lang="en-ZA" baseline="30000" dirty="0" smtClean="0"/>
              <a:t>2</a:t>
            </a:r>
            <a:r>
              <a:rPr lang="en-ZA" dirty="0" smtClean="0"/>
              <a:t>/dose 12 hourly</a:t>
            </a:r>
            <a:endParaRPr lang="en-ZA" baseline="30000" dirty="0" smtClean="0"/>
          </a:p>
          <a:p>
            <a:r>
              <a:rPr lang="en-ZA" dirty="0" smtClean="0"/>
              <a:t>Reason: </a:t>
            </a:r>
            <a:r>
              <a:rPr lang="en-ZA" dirty="0" smtClean="0">
                <a:solidFill>
                  <a:srgbClr val="FF0000"/>
                </a:solidFill>
              </a:rPr>
              <a:t>Worried about adherence!</a:t>
            </a:r>
          </a:p>
          <a:p>
            <a:endParaRPr lang="en-ZA" baseline="30000" dirty="0" smtClean="0"/>
          </a:p>
          <a:p>
            <a:endParaRPr lang="en-ZA" baseline="30000" dirty="0" smtClean="0"/>
          </a:p>
          <a:p>
            <a:endParaRPr lang="en-ZA" baseline="30000" dirty="0"/>
          </a:p>
        </p:txBody>
      </p:sp>
      <p:sp>
        <p:nvSpPr>
          <p:cNvPr id="4" name="Rectangle 3"/>
          <p:cNvSpPr/>
          <p:nvPr/>
        </p:nvSpPr>
        <p:spPr>
          <a:xfrm>
            <a:off x="5148064" y="6237312"/>
            <a:ext cx="3188309" cy="369332"/>
          </a:xfrm>
          <a:prstGeom prst="rect">
            <a:avLst/>
          </a:prstGeom>
        </p:spPr>
        <p:txBody>
          <a:bodyPr wrap="none">
            <a:spAutoFit/>
          </a:bodyPr>
          <a:lstStyle/>
          <a:p>
            <a:pPr>
              <a:spcBef>
                <a:spcPct val="50000"/>
              </a:spcBef>
            </a:pPr>
            <a:r>
              <a:rPr lang="en-US" dirty="0" err="1" smtClean="0"/>
              <a:t>Pediatr</a:t>
            </a:r>
            <a:r>
              <a:rPr lang="en-US" dirty="0" smtClean="0"/>
              <a:t> </a:t>
            </a:r>
            <a:r>
              <a:rPr lang="en-US" dirty="0" err="1" smtClean="0"/>
              <a:t>Inf</a:t>
            </a:r>
            <a:r>
              <a:rPr lang="en-US" dirty="0" smtClean="0"/>
              <a:t> </a:t>
            </a:r>
            <a:r>
              <a:rPr lang="en-US" dirty="0" err="1" smtClean="0"/>
              <a:t>Dis</a:t>
            </a:r>
            <a:r>
              <a:rPr lang="en-US" dirty="0" smtClean="0"/>
              <a:t> J, 2003;22:216-23</a:t>
            </a:r>
            <a:endParaRPr lang="en-US" dirty="0"/>
          </a:p>
        </p:txBody>
      </p:sp>
      <p:pic>
        <p:nvPicPr>
          <p:cNvPr id="7" name="Picture 1028" descr="ANMWI081"/>
          <p:cNvPicPr>
            <a:picLocks noChangeAspect="1" noChangeArrowheads="1"/>
          </p:cNvPicPr>
          <p:nvPr/>
        </p:nvPicPr>
        <p:blipFill>
          <a:blip r:embed="rId2" cstate="print"/>
          <a:srcRect/>
          <a:stretch>
            <a:fillRect/>
          </a:stretch>
        </p:blipFill>
        <p:spPr bwMode="auto">
          <a:xfrm>
            <a:off x="395536" y="332656"/>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dissolv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 calcmode="lin" valueType="num">
                                      <p:cBhvr additive="base">
                                        <p:cTn id="12"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fontScale="90000"/>
          </a:bodyPr>
          <a:lstStyle/>
          <a:p>
            <a:r>
              <a:rPr lang="en-GB" dirty="0" smtClean="0"/>
              <a:t>Lopinavir/r (</a:t>
            </a:r>
            <a:r>
              <a:rPr lang="en-GB" dirty="0"/>
              <a:t>Kaletra®) in children younger than 24 months</a:t>
            </a:r>
          </a:p>
        </p:txBody>
      </p:sp>
      <p:sp>
        <p:nvSpPr>
          <p:cNvPr id="202755" name="Rectangle 3"/>
          <p:cNvSpPr>
            <a:spLocks noGrp="1" noChangeArrowheads="1"/>
          </p:cNvSpPr>
          <p:nvPr>
            <p:ph type="body" idx="1"/>
          </p:nvPr>
        </p:nvSpPr>
        <p:spPr>
          <a:xfrm>
            <a:off x="304800" y="1981200"/>
            <a:ext cx="8839200" cy="4114800"/>
          </a:xfrm>
        </p:spPr>
        <p:txBody>
          <a:bodyPr>
            <a:normAutofit fontScale="85000" lnSpcReduction="20000"/>
          </a:bodyPr>
          <a:lstStyle/>
          <a:p>
            <a:r>
              <a:rPr lang="en-US" dirty="0" smtClean="0"/>
              <a:t>Retrospective analysis</a:t>
            </a:r>
          </a:p>
          <a:p>
            <a:r>
              <a:rPr lang="en-US" dirty="0" smtClean="0">
                <a:solidFill>
                  <a:srgbClr val="00FF00"/>
                </a:solidFill>
              </a:rPr>
              <a:t>23 </a:t>
            </a:r>
            <a:r>
              <a:rPr lang="en-GB" dirty="0"/>
              <a:t>HIV-infected </a:t>
            </a:r>
            <a:r>
              <a:rPr lang="en-GB" dirty="0" smtClean="0"/>
              <a:t>children</a:t>
            </a:r>
            <a:endParaRPr lang="en-US" dirty="0"/>
          </a:p>
          <a:p>
            <a:r>
              <a:rPr lang="en-GB" dirty="0"/>
              <a:t>Median age, </a:t>
            </a:r>
            <a:r>
              <a:rPr lang="en-GB" dirty="0" smtClean="0"/>
              <a:t>5.6(0.4-13.2) years</a:t>
            </a:r>
          </a:p>
          <a:p>
            <a:r>
              <a:rPr lang="en-GB" dirty="0" smtClean="0"/>
              <a:t>7 &lt; 2years. 4 &lt; 6 months</a:t>
            </a:r>
            <a:endParaRPr lang="en-US" dirty="0" smtClean="0"/>
          </a:p>
          <a:p>
            <a:r>
              <a:rPr lang="en-GB" dirty="0" smtClean="0"/>
              <a:t>All </a:t>
            </a:r>
            <a:r>
              <a:rPr lang="en-GB" dirty="0"/>
              <a:t>received </a:t>
            </a:r>
            <a:r>
              <a:rPr lang="en-GB" dirty="0" err="1" smtClean="0"/>
              <a:t>lopinavir</a:t>
            </a:r>
            <a:r>
              <a:rPr lang="en-GB" dirty="0" smtClean="0"/>
              <a:t>/ritonavir capsules or solution + 2 NRTIs</a:t>
            </a:r>
          </a:p>
          <a:p>
            <a:r>
              <a:rPr lang="en-GB" dirty="0" smtClean="0"/>
              <a:t>Patients on NNRTI as well were excluded</a:t>
            </a:r>
            <a:endParaRPr lang="en-US" dirty="0"/>
          </a:p>
          <a:p>
            <a:r>
              <a:rPr lang="en-GB" dirty="0"/>
              <a:t>L</a:t>
            </a:r>
            <a:r>
              <a:rPr lang="en-US" dirty="0"/>
              <a:t>PV/r</a:t>
            </a:r>
            <a:r>
              <a:rPr lang="en-GB" dirty="0"/>
              <a:t> </a:t>
            </a:r>
            <a:r>
              <a:rPr lang="en-GB" dirty="0" smtClean="0"/>
              <a:t>dosed </a:t>
            </a:r>
            <a:r>
              <a:rPr lang="en-GB" dirty="0"/>
              <a:t>at 230</a:t>
            </a:r>
            <a:r>
              <a:rPr lang="en-GB" dirty="0">
                <a:solidFill>
                  <a:schemeClr val="bg1"/>
                </a:solidFill>
              </a:rPr>
              <a:t> </a:t>
            </a:r>
            <a:r>
              <a:rPr lang="en-GB" dirty="0"/>
              <a:t>mg/m</a:t>
            </a:r>
            <a:r>
              <a:rPr lang="en-GB" baseline="30000" dirty="0"/>
              <a:t>2</a:t>
            </a:r>
            <a:r>
              <a:rPr lang="en-GB" dirty="0"/>
              <a:t> </a:t>
            </a:r>
            <a:r>
              <a:rPr lang="en-US" dirty="0" smtClean="0"/>
              <a:t>bd</a:t>
            </a:r>
          </a:p>
          <a:p>
            <a:r>
              <a:rPr lang="en-US" dirty="0" smtClean="0"/>
              <a:t>PK studies performed 14-28 days after initiation</a:t>
            </a:r>
            <a:r>
              <a:rPr lang="en-GB" dirty="0"/>
              <a:t/>
            </a:r>
            <a:br>
              <a:rPr lang="en-GB" dirty="0"/>
            </a:br>
            <a:endParaRPr lang="en-GB" dirty="0"/>
          </a:p>
        </p:txBody>
      </p:sp>
      <p:sp>
        <p:nvSpPr>
          <p:cNvPr id="202756" name="Text Box 4"/>
          <p:cNvSpPr txBox="1">
            <a:spLocks noChangeArrowheads="1"/>
          </p:cNvSpPr>
          <p:nvPr/>
        </p:nvSpPr>
        <p:spPr bwMode="auto">
          <a:xfrm>
            <a:off x="4932040" y="6237312"/>
            <a:ext cx="3616424" cy="338554"/>
          </a:xfrm>
          <a:prstGeom prst="rect">
            <a:avLst/>
          </a:prstGeom>
          <a:noFill/>
          <a:ln w="9525">
            <a:noFill/>
            <a:miter lim="800000"/>
            <a:headEnd/>
            <a:tailEnd/>
          </a:ln>
          <a:effectLst/>
        </p:spPr>
        <p:txBody>
          <a:bodyPr wrap="square">
            <a:spAutoFit/>
          </a:bodyPr>
          <a:lstStyle/>
          <a:p>
            <a:pPr>
              <a:spcBef>
                <a:spcPct val="50000"/>
              </a:spcBef>
            </a:pPr>
            <a:r>
              <a:rPr lang="en-GB" sz="1600" dirty="0" smtClean="0"/>
              <a:t>Antiviral Therapy 2007. </a:t>
            </a:r>
            <a:r>
              <a:rPr lang="en-GB" sz="1600" b="1" dirty="0" smtClean="0"/>
              <a:t>12</a:t>
            </a:r>
            <a:r>
              <a:rPr lang="en-GB" sz="1600" dirty="0" smtClean="0"/>
              <a:t>:453-458</a:t>
            </a:r>
            <a:endParaRPr lang="en-GB" sz="1600" dirty="0"/>
          </a:p>
        </p:txBody>
      </p:sp>
      <p:pic>
        <p:nvPicPr>
          <p:cNvPr id="5" name="Picture 1028" descr="ANMWI081"/>
          <p:cNvPicPr>
            <a:picLocks noChangeAspect="1" noChangeArrowheads="1"/>
          </p:cNvPicPr>
          <p:nvPr/>
        </p:nvPicPr>
        <p:blipFill>
          <a:blip r:embed="rId2" cstate="print"/>
          <a:srcRect/>
          <a:stretch>
            <a:fillRect/>
          </a:stretch>
        </p:blipFill>
        <p:spPr bwMode="auto">
          <a:xfrm>
            <a:off x="7092280" y="1412776"/>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fontScale="90000"/>
          </a:bodyPr>
          <a:lstStyle/>
          <a:p>
            <a:r>
              <a:rPr lang="en-GB" dirty="0" smtClean="0"/>
              <a:t>Lopinavir/r (</a:t>
            </a:r>
            <a:r>
              <a:rPr lang="en-GB" dirty="0"/>
              <a:t>Kaletra®) in children younger than 24 months</a:t>
            </a:r>
          </a:p>
        </p:txBody>
      </p:sp>
      <p:sp>
        <p:nvSpPr>
          <p:cNvPr id="203779" name="Rectangle 3"/>
          <p:cNvSpPr>
            <a:spLocks noGrp="1" noChangeArrowheads="1"/>
          </p:cNvSpPr>
          <p:nvPr>
            <p:ph type="body" idx="1"/>
          </p:nvPr>
        </p:nvSpPr>
        <p:spPr>
          <a:xfrm>
            <a:off x="228600" y="1981200"/>
            <a:ext cx="8229600" cy="4114800"/>
          </a:xfrm>
        </p:spPr>
        <p:txBody>
          <a:bodyPr>
            <a:normAutofit fontScale="92500" lnSpcReduction="20000"/>
          </a:bodyPr>
          <a:lstStyle/>
          <a:p>
            <a:pPr>
              <a:lnSpc>
                <a:spcPct val="90000"/>
              </a:lnSpc>
            </a:pPr>
            <a:r>
              <a:rPr lang="en-GB" sz="2800" dirty="0" smtClean="0"/>
              <a:t>Median </a:t>
            </a:r>
            <a:r>
              <a:rPr lang="en-GB" sz="2800" dirty="0" err="1" smtClean="0"/>
              <a:t>lopinavir</a:t>
            </a:r>
            <a:r>
              <a:rPr lang="en-GB" sz="2800" dirty="0" smtClean="0"/>
              <a:t>  C</a:t>
            </a:r>
            <a:r>
              <a:rPr lang="en-GB" sz="2800" baseline="-25000" dirty="0" smtClean="0"/>
              <a:t>min</a:t>
            </a:r>
            <a:r>
              <a:rPr lang="en-GB" sz="2800" dirty="0" smtClean="0"/>
              <a:t> 4.23mg/l (0,67-5.48)</a:t>
            </a:r>
            <a:r>
              <a:rPr lang="en-GB" sz="2800" dirty="0"/>
              <a:t/>
            </a:r>
            <a:br>
              <a:rPr lang="en-GB" sz="2800" dirty="0"/>
            </a:br>
            <a:r>
              <a:rPr lang="en-GB" sz="2800" dirty="0" smtClean="0"/>
              <a:t>7 children had C</a:t>
            </a:r>
            <a:r>
              <a:rPr lang="en-GB" sz="2800" baseline="-25000" dirty="0" smtClean="0"/>
              <a:t>min </a:t>
            </a:r>
            <a:r>
              <a:rPr lang="en-GB" sz="2800" dirty="0" smtClean="0"/>
              <a:t>&lt; 1.0 mg/ml</a:t>
            </a:r>
          </a:p>
          <a:p>
            <a:pPr>
              <a:lnSpc>
                <a:spcPct val="90000"/>
              </a:lnSpc>
            </a:pPr>
            <a:r>
              <a:rPr lang="en-GB" sz="2800" dirty="0" smtClean="0"/>
              <a:t>5/7 children &lt; 2 years </a:t>
            </a:r>
            <a:r>
              <a:rPr lang="en-GB" sz="2800" dirty="0" err="1" smtClean="0"/>
              <a:t>vs</a:t>
            </a:r>
            <a:r>
              <a:rPr lang="en-GB" sz="2800" dirty="0" smtClean="0"/>
              <a:t> 2/16  &gt; 2 years had C</a:t>
            </a:r>
            <a:r>
              <a:rPr lang="en-GB" sz="2800" baseline="-25000" dirty="0" smtClean="0"/>
              <a:t>min </a:t>
            </a:r>
            <a:r>
              <a:rPr lang="en-GB" sz="2800" dirty="0" smtClean="0"/>
              <a:t>&lt; 1.0 mg/ml (p=0,011)</a:t>
            </a:r>
          </a:p>
          <a:p>
            <a:pPr>
              <a:lnSpc>
                <a:spcPct val="90000"/>
              </a:lnSpc>
            </a:pPr>
            <a:endParaRPr lang="en-GB" sz="2800" dirty="0" smtClean="0"/>
          </a:p>
          <a:p>
            <a:pPr>
              <a:lnSpc>
                <a:spcPct val="90000"/>
              </a:lnSpc>
            </a:pPr>
            <a:r>
              <a:rPr lang="en-GB" sz="2800" dirty="0" smtClean="0"/>
              <a:t>2/7 taking meal with food increased C</a:t>
            </a:r>
            <a:r>
              <a:rPr lang="en-GB" sz="2800" baseline="-25000" dirty="0" smtClean="0"/>
              <a:t>min</a:t>
            </a:r>
            <a:endParaRPr lang="en-GB" sz="2800" dirty="0" smtClean="0"/>
          </a:p>
          <a:p>
            <a:pPr>
              <a:lnSpc>
                <a:spcPct val="90000"/>
              </a:lnSpc>
            </a:pPr>
            <a:endParaRPr lang="en-GB" sz="2800" dirty="0" smtClean="0"/>
          </a:p>
          <a:p>
            <a:pPr>
              <a:lnSpc>
                <a:spcPct val="90000"/>
              </a:lnSpc>
            </a:pPr>
            <a:r>
              <a:rPr lang="en-GB" sz="2800" dirty="0" smtClean="0"/>
              <a:t>5/7 dose increased by 37%  to median 299 (267-436)mg/m</a:t>
            </a:r>
            <a:r>
              <a:rPr lang="en-GB" sz="2800" baseline="30000" dirty="0" smtClean="0"/>
              <a:t>2</a:t>
            </a:r>
          </a:p>
          <a:p>
            <a:pPr>
              <a:lnSpc>
                <a:spcPct val="90000"/>
              </a:lnSpc>
            </a:pPr>
            <a:endParaRPr lang="en-GB" sz="2800" dirty="0" smtClean="0"/>
          </a:p>
          <a:p>
            <a:pPr>
              <a:lnSpc>
                <a:spcPct val="90000"/>
              </a:lnSpc>
            </a:pPr>
            <a:r>
              <a:rPr lang="en-GB" sz="2800" dirty="0" smtClean="0"/>
              <a:t>C</a:t>
            </a:r>
            <a:r>
              <a:rPr lang="en-GB" sz="2800" baseline="-25000" dirty="0" smtClean="0"/>
              <a:t>min </a:t>
            </a:r>
            <a:r>
              <a:rPr lang="en-GB" sz="2800" dirty="0" smtClean="0"/>
              <a:t> increased to &gt; 1.0 mg/ml </a:t>
            </a:r>
            <a:r>
              <a:rPr lang="en-GB" sz="2800" dirty="0"/>
              <a:t/>
            </a:r>
            <a:br>
              <a:rPr lang="en-GB" sz="2800" dirty="0"/>
            </a:br>
            <a:endParaRPr lang="en-GB" sz="2800" dirty="0"/>
          </a:p>
        </p:txBody>
      </p:sp>
      <p:sp>
        <p:nvSpPr>
          <p:cNvPr id="203780" name="Text Box 4"/>
          <p:cNvSpPr txBox="1">
            <a:spLocks noChangeArrowheads="1"/>
          </p:cNvSpPr>
          <p:nvPr/>
        </p:nvSpPr>
        <p:spPr bwMode="auto">
          <a:xfrm>
            <a:off x="3276600" y="5943600"/>
            <a:ext cx="5867400" cy="338554"/>
          </a:xfrm>
          <a:prstGeom prst="rect">
            <a:avLst/>
          </a:prstGeom>
          <a:noFill/>
          <a:ln w="9525">
            <a:noFill/>
            <a:miter lim="800000"/>
            <a:headEnd/>
            <a:tailEnd/>
          </a:ln>
          <a:effectLst/>
        </p:spPr>
        <p:txBody>
          <a:bodyPr>
            <a:spAutoFit/>
          </a:bodyPr>
          <a:lstStyle/>
          <a:p>
            <a:pPr>
              <a:spcBef>
                <a:spcPct val="50000"/>
              </a:spcBef>
            </a:pPr>
            <a:r>
              <a:rPr lang="en-GB" sz="1600" dirty="0" smtClean="0"/>
              <a:t>Antiviral Therapy 2007. </a:t>
            </a:r>
            <a:r>
              <a:rPr lang="en-GB" sz="1600" b="1" dirty="0" smtClean="0"/>
              <a:t>12</a:t>
            </a:r>
            <a:r>
              <a:rPr lang="en-GB" sz="1600" dirty="0" smtClean="0"/>
              <a:t>:453-458</a:t>
            </a:r>
            <a:endParaRPr lang="en-GB" sz="1600" dirty="0"/>
          </a:p>
        </p:txBody>
      </p:sp>
      <p:pic>
        <p:nvPicPr>
          <p:cNvPr id="5" name="Picture 1028" descr="ANMWI081"/>
          <p:cNvPicPr>
            <a:picLocks noChangeAspect="1" noChangeArrowheads="1"/>
          </p:cNvPicPr>
          <p:nvPr/>
        </p:nvPicPr>
        <p:blipFill>
          <a:blip r:embed="rId2" cstate="print"/>
          <a:srcRect/>
          <a:stretch>
            <a:fillRect/>
          </a:stretch>
        </p:blipFill>
        <p:spPr bwMode="auto">
          <a:xfrm>
            <a:off x="7092280" y="5013176"/>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07288" cy="1252728"/>
          </a:xfrm>
        </p:spPr>
        <p:txBody>
          <a:bodyPr>
            <a:normAutofit fontScale="90000"/>
          </a:bodyPr>
          <a:lstStyle/>
          <a:p>
            <a:r>
              <a:rPr lang="en-ZA" dirty="0" smtClean="0"/>
              <a:t>What is the Dose of Kaletra®/Aluvia®</a:t>
            </a:r>
            <a:endParaRPr lang="en-ZA" dirty="0"/>
          </a:p>
        </p:txBody>
      </p:sp>
      <p:sp>
        <p:nvSpPr>
          <p:cNvPr id="3" name="Content Placeholder 2"/>
          <p:cNvSpPr>
            <a:spLocks noGrp="1"/>
          </p:cNvSpPr>
          <p:nvPr>
            <p:ph idx="1"/>
          </p:nvPr>
        </p:nvSpPr>
        <p:spPr/>
        <p:txBody>
          <a:bodyPr>
            <a:normAutofit lnSpcReduction="10000"/>
          </a:bodyPr>
          <a:lstStyle/>
          <a:p>
            <a:r>
              <a:rPr lang="en-ZA" dirty="0" smtClean="0"/>
              <a:t>Ideally Children &lt; 2 years should receive a dose of LPV of 300mg/m</a:t>
            </a:r>
            <a:r>
              <a:rPr lang="en-ZA" baseline="30000" dirty="0" smtClean="0"/>
              <a:t>2</a:t>
            </a:r>
          </a:p>
          <a:p>
            <a:r>
              <a:rPr lang="en-ZA" dirty="0" smtClean="0"/>
              <a:t>Some paediatricians use a dose of LPV of 300mg/m</a:t>
            </a:r>
            <a:r>
              <a:rPr lang="en-ZA" baseline="30000" dirty="0" smtClean="0"/>
              <a:t>2 </a:t>
            </a:r>
            <a:r>
              <a:rPr lang="en-ZA" dirty="0" smtClean="0"/>
              <a:t>in all paediatric patients</a:t>
            </a:r>
          </a:p>
          <a:p>
            <a:r>
              <a:rPr lang="en-ZA" dirty="0" err="1" smtClean="0"/>
              <a:t>Dont</a:t>
            </a:r>
            <a:r>
              <a:rPr lang="en-ZA" dirty="0" smtClean="0"/>
              <a:t>  don't exceed 400mg LPV (unless on concomitant NNRTI (not &gt; 500mg LPV))</a:t>
            </a:r>
          </a:p>
          <a:p>
            <a:r>
              <a:rPr lang="en-ZA" dirty="0" smtClean="0"/>
              <a:t>WHO recommends 230-350mg/m2/dose bd</a:t>
            </a:r>
          </a:p>
          <a:p>
            <a:r>
              <a:rPr lang="en-ZA" dirty="0" smtClean="0"/>
              <a:t>Rather aim for upper end of range especially in younger children</a:t>
            </a:r>
            <a:endParaRPr lang="en-ZA" dirty="0"/>
          </a:p>
        </p:txBody>
      </p:sp>
      <p:pic>
        <p:nvPicPr>
          <p:cNvPr id="4" name="Picture 1028" descr="ANMWI081"/>
          <p:cNvPicPr>
            <a:picLocks noChangeAspect="1" noChangeArrowheads="1"/>
          </p:cNvPicPr>
          <p:nvPr/>
        </p:nvPicPr>
        <p:blipFill>
          <a:blip r:embed="rId2" cstate="print"/>
          <a:srcRect/>
          <a:stretch>
            <a:fillRect/>
          </a:stretch>
        </p:blipFill>
        <p:spPr bwMode="auto">
          <a:xfrm>
            <a:off x="6660232" y="5661248"/>
            <a:ext cx="1845241" cy="978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Infants &lt; 6 months of Age</a:t>
            </a:r>
            <a:endParaRPr lang="en-ZA" dirty="0"/>
          </a:p>
        </p:txBody>
      </p:sp>
      <p:sp>
        <p:nvSpPr>
          <p:cNvPr id="3" name="Content Placeholder 2"/>
          <p:cNvSpPr>
            <a:spLocks noGrp="1"/>
          </p:cNvSpPr>
          <p:nvPr>
            <p:ph idx="1"/>
          </p:nvPr>
        </p:nvSpPr>
        <p:spPr/>
        <p:txBody>
          <a:bodyPr/>
          <a:lstStyle/>
          <a:p>
            <a:endParaRPr lang="en-ZA" dirty="0"/>
          </a:p>
        </p:txBody>
      </p:sp>
      <p:pic>
        <p:nvPicPr>
          <p:cNvPr id="35842" name="Picture 2" descr="http://www.healthandwelfare.idaho.gov/Portals/0/Children/EarlyChildhoodInfo/j0399983.jpg"/>
          <p:cNvPicPr>
            <a:picLocks noChangeAspect="1" noChangeArrowheads="1"/>
          </p:cNvPicPr>
          <p:nvPr/>
        </p:nvPicPr>
        <p:blipFill>
          <a:blip r:embed="rId2" cstate="print"/>
          <a:srcRect/>
          <a:stretch>
            <a:fillRect/>
          </a:stretch>
        </p:blipFill>
        <p:spPr bwMode="auto">
          <a:xfrm>
            <a:off x="1691680" y="1700808"/>
            <a:ext cx="6008218" cy="40039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ZA" smtClean="0"/>
              <a:t>IMPAACT P1060</a:t>
            </a:r>
          </a:p>
        </p:txBody>
      </p:sp>
      <p:sp>
        <p:nvSpPr>
          <p:cNvPr id="67587" name="Content Placeholder 2"/>
          <p:cNvSpPr>
            <a:spLocks noGrp="1"/>
          </p:cNvSpPr>
          <p:nvPr>
            <p:ph idx="1"/>
          </p:nvPr>
        </p:nvSpPr>
        <p:spPr>
          <a:xfrm>
            <a:off x="755650" y="1557338"/>
            <a:ext cx="7772400" cy="4114800"/>
          </a:xfrm>
        </p:spPr>
        <p:txBody>
          <a:bodyPr>
            <a:normAutofit fontScale="92500" lnSpcReduction="20000"/>
          </a:bodyPr>
          <a:lstStyle/>
          <a:p>
            <a:r>
              <a:rPr lang="en-ZA" dirty="0" smtClean="0"/>
              <a:t>452 children ages 2 to 35 months from India, Malawi, South Africa, Tanzania, Uganda, Zambia and Zimbabwe. </a:t>
            </a:r>
          </a:p>
          <a:p>
            <a:r>
              <a:rPr lang="en-ZA" dirty="0" smtClean="0"/>
              <a:t>Cohort 1: 164 children SD NVP at birth</a:t>
            </a:r>
          </a:p>
          <a:p>
            <a:endParaRPr lang="en-ZA" dirty="0" smtClean="0"/>
          </a:p>
          <a:p>
            <a:r>
              <a:rPr lang="en-ZA" dirty="0" smtClean="0"/>
              <a:t>Cohort 2: 287 children who did not receive SD-NVP</a:t>
            </a:r>
          </a:p>
          <a:p>
            <a:r>
              <a:rPr lang="en-ZA" dirty="0" smtClean="0"/>
              <a:t> Children in each cohort were randomly selected to receive  AZT/3TC/NVP  or AZT/3TC/LPV/r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32770" name="Picture 2"/>
          <p:cNvPicPr>
            <a:picLocks noChangeAspect="1" noChangeArrowheads="1"/>
          </p:cNvPicPr>
          <p:nvPr/>
        </p:nvPicPr>
        <p:blipFill>
          <a:blip r:embed="rId2" cstate="print"/>
          <a:srcRect/>
          <a:stretch>
            <a:fillRect/>
          </a:stretch>
        </p:blipFill>
        <p:spPr bwMode="auto">
          <a:xfrm>
            <a:off x="539552" y="260648"/>
            <a:ext cx="8134350" cy="7524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39938" name="Picture 2"/>
          <p:cNvPicPr>
            <a:picLocks noChangeAspect="1" noChangeArrowheads="1"/>
          </p:cNvPicPr>
          <p:nvPr/>
        </p:nvPicPr>
        <p:blipFill>
          <a:blip r:embed="rId2" cstate="print"/>
          <a:srcRect/>
          <a:stretch>
            <a:fillRect/>
          </a:stretch>
        </p:blipFill>
        <p:spPr bwMode="auto">
          <a:xfrm>
            <a:off x="1043608" y="260648"/>
            <a:ext cx="7452551" cy="6438138"/>
          </a:xfrm>
          <a:prstGeom prst="rect">
            <a:avLst/>
          </a:prstGeom>
          <a:noFill/>
          <a:ln w="9525">
            <a:noFill/>
            <a:miter lim="800000"/>
            <a:headEnd/>
            <a:tailEnd/>
          </a:ln>
        </p:spPr>
      </p:pic>
      <p:pic>
        <p:nvPicPr>
          <p:cNvPr id="5" name="Picture 1028" descr="ANMWI081"/>
          <p:cNvPicPr>
            <a:picLocks noChangeAspect="1" noChangeArrowheads="1"/>
          </p:cNvPicPr>
          <p:nvPr/>
        </p:nvPicPr>
        <p:blipFill>
          <a:blip r:embed="rId3" cstate="print"/>
          <a:srcRect/>
          <a:stretch>
            <a:fillRect/>
          </a:stretch>
        </p:blipFill>
        <p:spPr bwMode="auto">
          <a:xfrm>
            <a:off x="0" y="4221088"/>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Infants &lt; 6 months of Age</a:t>
            </a:r>
            <a:endParaRPr lang="en-ZA" dirty="0"/>
          </a:p>
        </p:txBody>
      </p:sp>
      <p:sp>
        <p:nvSpPr>
          <p:cNvPr id="3" name="Content Placeholder 2"/>
          <p:cNvSpPr>
            <a:spLocks noGrp="1"/>
          </p:cNvSpPr>
          <p:nvPr>
            <p:ph idx="1"/>
          </p:nvPr>
        </p:nvSpPr>
        <p:spPr/>
        <p:txBody>
          <a:bodyPr>
            <a:normAutofit fontScale="70000" lnSpcReduction="20000"/>
          </a:bodyPr>
          <a:lstStyle/>
          <a:p>
            <a:r>
              <a:rPr lang="en-ZA" dirty="0" smtClean="0"/>
              <a:t>21 HIV positive  infants </a:t>
            </a:r>
          </a:p>
          <a:p>
            <a:r>
              <a:rPr lang="en-ZA" dirty="0" smtClean="0"/>
              <a:t> Median Age </a:t>
            </a:r>
            <a:r>
              <a:rPr lang="en-ZA" dirty="0" err="1" smtClean="0"/>
              <a:t>age</a:t>
            </a:r>
            <a:r>
              <a:rPr lang="en-ZA" dirty="0" smtClean="0"/>
              <a:t> at </a:t>
            </a:r>
            <a:r>
              <a:rPr lang="en-ZA" dirty="0" err="1" smtClean="0"/>
              <a:t>enrollment</a:t>
            </a:r>
            <a:r>
              <a:rPr lang="en-ZA" dirty="0" smtClean="0"/>
              <a:t> 14.7 weeks (range, 6.9–25.7 weeks)</a:t>
            </a:r>
          </a:p>
          <a:p>
            <a:r>
              <a:rPr lang="en-ZA" dirty="0" smtClean="0"/>
              <a:t> treated with LPV/r 300/75 mg/m</a:t>
            </a:r>
            <a:r>
              <a:rPr lang="en-ZA" baseline="30000" dirty="0" smtClean="0"/>
              <a:t>2</a:t>
            </a:r>
            <a:r>
              <a:rPr lang="en-ZA" dirty="0" smtClean="0"/>
              <a:t>/dose bd + 2 NRTIs</a:t>
            </a:r>
          </a:p>
          <a:p>
            <a:r>
              <a:rPr lang="en-ZA" dirty="0" smtClean="0"/>
              <a:t>19/21 completed 24 weeks of study</a:t>
            </a:r>
          </a:p>
          <a:p>
            <a:r>
              <a:rPr lang="en-ZA" dirty="0" smtClean="0"/>
              <a:t>PK studies at 2 weeks and </a:t>
            </a:r>
            <a:r>
              <a:rPr lang="en-ZA" dirty="0" err="1" smtClean="0"/>
              <a:t>predose</a:t>
            </a:r>
            <a:r>
              <a:rPr lang="en-ZA" dirty="0" smtClean="0"/>
              <a:t> concentrations were collected every 8 weeks</a:t>
            </a:r>
          </a:p>
          <a:p>
            <a:r>
              <a:rPr lang="en-ZA" dirty="0" smtClean="0"/>
              <a:t>LPV/r apparent clearance was slightly higher than in older children</a:t>
            </a:r>
          </a:p>
          <a:p>
            <a:r>
              <a:rPr lang="en-ZA" dirty="0" smtClean="0"/>
              <a:t>Median AUC0–12 h was 67.5mg.h/ml - in the range reported from older children taking 230/57.5 mg/m</a:t>
            </a:r>
            <a:r>
              <a:rPr lang="en-ZA" baseline="30000" dirty="0" smtClean="0"/>
              <a:t>2</a:t>
            </a:r>
            <a:r>
              <a:rPr lang="en-ZA" dirty="0" smtClean="0"/>
              <a:t>.</a:t>
            </a:r>
          </a:p>
          <a:p>
            <a:r>
              <a:rPr lang="en-ZA" dirty="0" smtClean="0"/>
              <a:t> </a:t>
            </a:r>
            <a:r>
              <a:rPr lang="en-ZA" dirty="0" err="1" smtClean="0"/>
              <a:t>Predose</a:t>
            </a:r>
            <a:r>
              <a:rPr lang="en-ZA" dirty="0" smtClean="0"/>
              <a:t> concentrations stabilized at a higher level after the first 2 weeks of study. </a:t>
            </a:r>
            <a:endParaRPr lang="en-ZA" dirty="0"/>
          </a:p>
        </p:txBody>
      </p:sp>
      <p:sp>
        <p:nvSpPr>
          <p:cNvPr id="4" name="TextBox 3"/>
          <p:cNvSpPr txBox="1"/>
          <p:nvPr/>
        </p:nvSpPr>
        <p:spPr>
          <a:xfrm>
            <a:off x="5940152" y="6165304"/>
            <a:ext cx="2736304" cy="369332"/>
          </a:xfrm>
          <a:prstGeom prst="rect">
            <a:avLst/>
          </a:prstGeom>
          <a:noFill/>
        </p:spPr>
        <p:txBody>
          <a:bodyPr wrap="square" rtlCol="0">
            <a:spAutoFit/>
          </a:bodyPr>
          <a:lstStyle/>
          <a:p>
            <a:r>
              <a:rPr lang="en-ZA" dirty="0"/>
              <a:t>AIDS 2008, 22</a:t>
            </a:r>
            <a:r>
              <a:rPr lang="en-ZA" i="1" dirty="0"/>
              <a:t>:249–255</a:t>
            </a:r>
            <a:endParaRPr lang="en-ZA" dirty="0"/>
          </a:p>
        </p:txBody>
      </p:sp>
      <p:pic>
        <p:nvPicPr>
          <p:cNvPr id="5" name="Picture 1028" descr="ANMWI081"/>
          <p:cNvPicPr>
            <a:picLocks noChangeAspect="1" noChangeArrowheads="1"/>
          </p:cNvPicPr>
          <p:nvPr/>
        </p:nvPicPr>
        <p:blipFill>
          <a:blip r:embed="rId2" cstate="print"/>
          <a:srcRect/>
          <a:stretch>
            <a:fillRect/>
          </a:stretch>
        </p:blipFill>
        <p:spPr bwMode="auto">
          <a:xfrm>
            <a:off x="1475656" y="5445224"/>
            <a:ext cx="1845241" cy="97844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Infants &lt; 6 months of Age</a:t>
            </a:r>
            <a:endParaRPr lang="en-ZA" dirty="0"/>
          </a:p>
        </p:txBody>
      </p:sp>
      <p:sp>
        <p:nvSpPr>
          <p:cNvPr id="3" name="Content Placeholder 2"/>
          <p:cNvSpPr>
            <a:spLocks noGrp="1"/>
          </p:cNvSpPr>
          <p:nvPr>
            <p:ph idx="1"/>
          </p:nvPr>
        </p:nvSpPr>
        <p:spPr/>
        <p:txBody>
          <a:bodyPr/>
          <a:lstStyle/>
          <a:p>
            <a:pPr>
              <a:buNone/>
            </a:pPr>
            <a:r>
              <a:rPr lang="en-ZA" dirty="0" smtClean="0"/>
              <a:t> 300/75 mg/m</a:t>
            </a:r>
            <a:r>
              <a:rPr lang="en-ZA" baseline="30000" dirty="0" smtClean="0"/>
              <a:t>2</a:t>
            </a:r>
            <a:r>
              <a:rPr lang="en-ZA" dirty="0" smtClean="0"/>
              <a:t>/dose  LPV/r provides similar exposure to that seen in older children, albeit slightly less than seen in adults</a:t>
            </a:r>
          </a:p>
          <a:p>
            <a:pPr>
              <a:buNone/>
            </a:pPr>
            <a:r>
              <a:rPr lang="en-ZA" dirty="0" smtClean="0"/>
              <a:t>No data in infants &lt; 14 days of age</a:t>
            </a:r>
          </a:p>
          <a:p>
            <a:endParaRPr lang="en-ZA" dirty="0"/>
          </a:p>
        </p:txBody>
      </p:sp>
      <p:sp>
        <p:nvSpPr>
          <p:cNvPr id="4" name="TextBox 3"/>
          <p:cNvSpPr txBox="1"/>
          <p:nvPr/>
        </p:nvSpPr>
        <p:spPr>
          <a:xfrm>
            <a:off x="6623720" y="5229200"/>
            <a:ext cx="2520280" cy="369332"/>
          </a:xfrm>
          <a:prstGeom prst="rect">
            <a:avLst/>
          </a:prstGeom>
          <a:noFill/>
        </p:spPr>
        <p:txBody>
          <a:bodyPr wrap="square" rtlCol="0">
            <a:spAutoFit/>
          </a:bodyPr>
          <a:lstStyle/>
          <a:p>
            <a:r>
              <a:rPr lang="en-ZA" dirty="0"/>
              <a:t>AIDS 2008, 22</a:t>
            </a:r>
            <a:r>
              <a:rPr lang="en-ZA" i="1" dirty="0"/>
              <a:t>:249–255</a:t>
            </a:r>
            <a:endParaRPr lang="en-ZA" dirty="0"/>
          </a:p>
        </p:txBody>
      </p:sp>
      <p:pic>
        <p:nvPicPr>
          <p:cNvPr id="26626" name="Picture 2" descr="http://www.grguy.net/KEN-58-1-Baby-elephant-tail-800.jpg"/>
          <p:cNvPicPr>
            <a:picLocks noChangeAspect="1" noChangeArrowheads="1"/>
          </p:cNvPicPr>
          <p:nvPr/>
        </p:nvPicPr>
        <p:blipFill>
          <a:blip r:embed="rId2" cstate="print"/>
          <a:srcRect/>
          <a:stretch>
            <a:fillRect/>
          </a:stretch>
        </p:blipFill>
        <p:spPr bwMode="auto">
          <a:xfrm>
            <a:off x="0" y="3717032"/>
            <a:ext cx="5266944" cy="330500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about premature infants?</a:t>
            </a:r>
            <a:endParaRPr lang="en-ZA" dirty="0"/>
          </a:p>
        </p:txBody>
      </p:sp>
      <p:sp>
        <p:nvSpPr>
          <p:cNvPr id="3" name="Content Placeholder 2"/>
          <p:cNvSpPr>
            <a:spLocks noGrp="1"/>
          </p:cNvSpPr>
          <p:nvPr>
            <p:ph idx="1"/>
          </p:nvPr>
        </p:nvSpPr>
        <p:spPr/>
        <p:txBody>
          <a:bodyPr/>
          <a:lstStyle/>
          <a:p>
            <a:endParaRPr lang="en-ZA"/>
          </a:p>
        </p:txBody>
      </p:sp>
      <p:pic>
        <p:nvPicPr>
          <p:cNvPr id="25602" name="Picture 2" descr="http://t0.gstatic.com/images?q=tbn:ANd9GcS1Lw5JpqaFl_Zku5XssOD7WgM30kf3GLrH5nFk6Qyo3uctpIFI70FPrlvn"/>
          <p:cNvPicPr>
            <a:picLocks noChangeAspect="1" noChangeArrowheads="1"/>
          </p:cNvPicPr>
          <p:nvPr/>
        </p:nvPicPr>
        <p:blipFill>
          <a:blip r:embed="rId2" cstate="print"/>
          <a:srcRect/>
          <a:stretch>
            <a:fillRect/>
          </a:stretch>
        </p:blipFill>
        <p:spPr bwMode="auto">
          <a:xfrm>
            <a:off x="4499992" y="3717032"/>
            <a:ext cx="4436052" cy="2952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ZA" dirty="0" smtClean="0"/>
              <a:t>What about premature infants?</a:t>
            </a:r>
            <a:endParaRPr lang="en-ZA" dirty="0"/>
          </a:p>
        </p:txBody>
      </p:sp>
      <p:sp>
        <p:nvSpPr>
          <p:cNvPr id="3" name="Content Placeholder 2"/>
          <p:cNvSpPr>
            <a:spLocks noGrp="1"/>
          </p:cNvSpPr>
          <p:nvPr>
            <p:ph idx="1"/>
          </p:nvPr>
        </p:nvSpPr>
        <p:spPr>
          <a:xfrm>
            <a:off x="539552" y="1052736"/>
            <a:ext cx="8229600" cy="5573216"/>
          </a:xfrm>
        </p:spPr>
        <p:txBody>
          <a:bodyPr>
            <a:normAutofit fontScale="77500" lnSpcReduction="20000"/>
          </a:bodyPr>
          <a:lstStyle/>
          <a:p>
            <a:r>
              <a:rPr lang="en-US" dirty="0" smtClean="0"/>
              <a:t> Kaletra oral solution contains 356.3 mg/</a:t>
            </a:r>
            <a:r>
              <a:rPr lang="en-US" dirty="0" err="1" smtClean="0"/>
              <a:t>mL</a:t>
            </a:r>
            <a:r>
              <a:rPr lang="en-US" dirty="0" smtClean="0"/>
              <a:t> (42% v/v) ethanol and 152.7 mg/</a:t>
            </a:r>
            <a:r>
              <a:rPr lang="en-US" dirty="0" err="1" smtClean="0"/>
              <a:t>mL</a:t>
            </a:r>
            <a:r>
              <a:rPr lang="en-US" dirty="0" smtClean="0"/>
              <a:t> propylene glycol. </a:t>
            </a:r>
          </a:p>
          <a:p>
            <a:r>
              <a:rPr lang="en-US" dirty="0" smtClean="0"/>
              <a:t>LPV is metabolized by CYP3A; both ethanol and propylene glycol are initially metabolized by alcohol </a:t>
            </a:r>
            <a:r>
              <a:rPr lang="en-US" dirty="0" err="1" smtClean="0"/>
              <a:t>dehydrogenase</a:t>
            </a:r>
            <a:r>
              <a:rPr lang="en-US" dirty="0" smtClean="0"/>
              <a:t>. </a:t>
            </a:r>
          </a:p>
          <a:p>
            <a:r>
              <a:rPr lang="en-US" dirty="0" smtClean="0"/>
              <a:t>Reduced hepatic metabolism and renal clearance in newborns, especially preterm infants, can lead to accumulation of all 3 ingredients.</a:t>
            </a:r>
          </a:p>
          <a:p>
            <a:r>
              <a:rPr lang="en-US" dirty="0" smtClean="0"/>
              <a:t> Propylene glycol toxicity can cause </a:t>
            </a:r>
            <a:r>
              <a:rPr lang="en-US" dirty="0" err="1" smtClean="0"/>
              <a:t>bradycardia</a:t>
            </a:r>
            <a:r>
              <a:rPr lang="en-US" dirty="0" smtClean="0"/>
              <a:t> and cardiac arrhythmias, central nervous system (CNS) depression, acute renal failure, and lactic acidosis.</a:t>
            </a:r>
          </a:p>
          <a:p>
            <a:r>
              <a:rPr lang="en-US" dirty="0" smtClean="0"/>
              <a:t> Acute ethanol toxicity can lead to AV block, cardiac arrhythmias, CNS depression, and lactic acidosis. </a:t>
            </a:r>
          </a:p>
          <a:p>
            <a:r>
              <a:rPr lang="en-US" dirty="0" smtClean="0"/>
              <a:t>LPV has been associated with cases of heart block, and PR and QT interval prolongation.</a:t>
            </a:r>
          </a:p>
          <a:p>
            <a:r>
              <a:rPr lang="en-US" dirty="0" smtClean="0"/>
              <a:t> Cases of toxicity in neonates, mostly premature, have been reported to FDA.</a:t>
            </a:r>
            <a:endParaRPr lang="en-ZA" dirty="0" smtClean="0"/>
          </a:p>
        </p:txBody>
      </p:sp>
      <p:sp>
        <p:nvSpPr>
          <p:cNvPr id="5" name="TextBox 4"/>
          <p:cNvSpPr txBox="1"/>
          <p:nvPr/>
        </p:nvSpPr>
        <p:spPr>
          <a:xfrm>
            <a:off x="4788024" y="6309320"/>
            <a:ext cx="4896544" cy="369332"/>
          </a:xfrm>
          <a:prstGeom prst="rect">
            <a:avLst/>
          </a:prstGeom>
          <a:noFill/>
        </p:spPr>
        <p:txBody>
          <a:bodyPr wrap="square" rtlCol="0">
            <a:spAutoFit/>
          </a:bodyPr>
          <a:lstStyle/>
          <a:p>
            <a:r>
              <a:rPr lang="en-ZA" dirty="0" smtClean="0"/>
              <a:t>CROI 2011. Poster 708</a:t>
            </a:r>
            <a:endParaRPr lang="en-Z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about premature infants?</a:t>
            </a:r>
            <a:endParaRPr lang="en-ZA" dirty="0"/>
          </a:p>
        </p:txBody>
      </p:sp>
      <p:sp>
        <p:nvSpPr>
          <p:cNvPr id="3" name="Content Placeholder 2"/>
          <p:cNvSpPr>
            <a:spLocks noGrp="1"/>
          </p:cNvSpPr>
          <p:nvPr>
            <p:ph idx="1"/>
          </p:nvPr>
        </p:nvSpPr>
        <p:spPr>
          <a:xfrm>
            <a:off x="539552" y="1124744"/>
            <a:ext cx="8229600" cy="5030019"/>
          </a:xfrm>
        </p:spPr>
        <p:txBody>
          <a:bodyPr>
            <a:normAutofit fontScale="55000" lnSpcReduction="20000"/>
          </a:bodyPr>
          <a:lstStyle/>
          <a:p>
            <a:r>
              <a:rPr lang="en-US" b="1" dirty="0" smtClean="0"/>
              <a:t>Methods:</a:t>
            </a:r>
            <a:r>
              <a:rPr lang="en-US" dirty="0" smtClean="0"/>
              <a:t>  </a:t>
            </a:r>
          </a:p>
          <a:p>
            <a:r>
              <a:rPr lang="en-US" dirty="0" smtClean="0"/>
              <a:t>Searched the FDA Adverse Event Reporting System (AERS) for all reports of toxicity in children ≤2 years of age after administration of Kaletra oral solution. </a:t>
            </a:r>
            <a:endParaRPr lang="en-ZA" dirty="0" smtClean="0"/>
          </a:p>
          <a:p>
            <a:r>
              <a:rPr lang="en-US" dirty="0" smtClean="0"/>
              <a:t> </a:t>
            </a:r>
            <a:r>
              <a:rPr lang="en-US" b="1" dirty="0" smtClean="0"/>
              <a:t>Results:</a:t>
            </a:r>
            <a:r>
              <a:rPr lang="en-US" dirty="0" smtClean="0"/>
              <a:t> </a:t>
            </a:r>
          </a:p>
          <a:p>
            <a:r>
              <a:rPr lang="en-US" dirty="0" smtClean="0"/>
              <a:t>Found 10 cases in neonates, 8 of whom were premature. </a:t>
            </a:r>
          </a:p>
          <a:p>
            <a:r>
              <a:rPr lang="en-US" dirty="0" smtClean="0"/>
              <a:t>The gestational age was between 28 and 35 weeks in infants born prematurely. </a:t>
            </a:r>
          </a:p>
          <a:p>
            <a:r>
              <a:rPr lang="en-US" dirty="0" smtClean="0"/>
              <a:t>Documented events included cardiac toxicity (</a:t>
            </a:r>
            <a:r>
              <a:rPr lang="en-US" dirty="0" err="1" smtClean="0"/>
              <a:t>bradycardia</a:t>
            </a:r>
            <a:r>
              <a:rPr lang="en-US" dirty="0" smtClean="0"/>
              <a:t>, complete AV block, bundle branch block, or cardiac failure; n = 7), acute renal failure (n = 5), increased serum </a:t>
            </a:r>
            <a:r>
              <a:rPr lang="en-US" dirty="0" err="1" smtClean="0"/>
              <a:t>creatinine</a:t>
            </a:r>
            <a:r>
              <a:rPr lang="en-US" dirty="0" smtClean="0"/>
              <a:t> (n = 1), elevated serum lactate level (n = 2), </a:t>
            </a:r>
            <a:r>
              <a:rPr lang="en-US" dirty="0" err="1" smtClean="0"/>
              <a:t>hyperkalemia</a:t>
            </a:r>
            <a:r>
              <a:rPr lang="en-US" dirty="0" smtClean="0"/>
              <a:t> (n = 4), respiratory failure (n = 2), </a:t>
            </a:r>
            <a:r>
              <a:rPr lang="en-US" dirty="0" err="1" smtClean="0"/>
              <a:t>hypotonia</a:t>
            </a:r>
            <a:r>
              <a:rPr lang="en-US" dirty="0" smtClean="0"/>
              <a:t> (n = 1), abnormal EEG (n = 1), and CNS depression (n = 1). </a:t>
            </a:r>
          </a:p>
          <a:p>
            <a:r>
              <a:rPr lang="en-US" dirty="0" smtClean="0"/>
              <a:t>Acute overdoses were described in 2 cases, 1 resulting in death.</a:t>
            </a:r>
          </a:p>
          <a:p>
            <a:r>
              <a:rPr lang="en-US" dirty="0" smtClean="0"/>
              <a:t> Therapy was initiated on the day of birth in 7 neonates, day after birth in 1, day 34 in 1, and unknown in 1. Onset of symptoms occurred within 1 to 6 days (n = 8); </a:t>
            </a:r>
          </a:p>
          <a:p>
            <a:r>
              <a:rPr lang="en-US" dirty="0" smtClean="0"/>
              <a:t>discontinuation of Kaletra resulted in clinical improvement within 1 to 5 days (n = 6).</a:t>
            </a:r>
            <a:endParaRPr lang="en-ZA" dirty="0" smtClean="0"/>
          </a:p>
          <a:p>
            <a:r>
              <a:rPr lang="en-US" b="1" dirty="0" smtClean="0"/>
              <a:t>Conclusions:  </a:t>
            </a:r>
          </a:p>
          <a:p>
            <a:r>
              <a:rPr lang="en-US" dirty="0" smtClean="0"/>
              <a:t>This case series shows that premature neonates are at increased risk of LPV, ethanol, and/or propylene glycol toxicity associated with Kaletra oral solution administration. </a:t>
            </a:r>
            <a:endParaRPr lang="en-ZA" dirty="0"/>
          </a:p>
        </p:txBody>
      </p:sp>
      <p:sp>
        <p:nvSpPr>
          <p:cNvPr id="5" name="TextBox 4"/>
          <p:cNvSpPr txBox="1"/>
          <p:nvPr/>
        </p:nvSpPr>
        <p:spPr>
          <a:xfrm>
            <a:off x="4788024" y="6309320"/>
            <a:ext cx="4896544" cy="369332"/>
          </a:xfrm>
          <a:prstGeom prst="rect">
            <a:avLst/>
          </a:prstGeom>
          <a:noFill/>
        </p:spPr>
        <p:txBody>
          <a:bodyPr wrap="square" rtlCol="0">
            <a:spAutoFit/>
          </a:bodyPr>
          <a:lstStyle/>
          <a:p>
            <a:r>
              <a:rPr lang="en-ZA" dirty="0" smtClean="0"/>
              <a:t>CROI 2011. Poster 708</a:t>
            </a:r>
            <a:endParaRPr lang="en-Z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about premature infants?</a:t>
            </a:r>
            <a:endParaRPr lang="en-ZA" dirty="0"/>
          </a:p>
        </p:txBody>
      </p:sp>
      <p:sp>
        <p:nvSpPr>
          <p:cNvPr id="3" name="Content Placeholder 2"/>
          <p:cNvSpPr>
            <a:spLocks noGrp="1"/>
          </p:cNvSpPr>
          <p:nvPr>
            <p:ph idx="1"/>
          </p:nvPr>
        </p:nvSpPr>
        <p:spPr/>
        <p:txBody>
          <a:bodyPr>
            <a:normAutofit fontScale="92500" lnSpcReduction="20000"/>
          </a:bodyPr>
          <a:lstStyle/>
          <a:p>
            <a:r>
              <a:rPr lang="en-ZA" b="1" dirty="0" smtClean="0"/>
              <a:t>RECOMMENDATION</a:t>
            </a:r>
            <a:r>
              <a:rPr lang="en-ZA" dirty="0" smtClean="0"/>
              <a:t>: The use of Kaletra oral solution should be avoided in premature babies until 14 days after their due date, or in full-term babies younger than 14 days of age unless a healthcare professional believes that the benefit of using Kaletra oral solution to treat HIV infection immediately after birth outweighs the potential risks. In such cases, FDA strongly recommends monitoring for increases in serum </a:t>
            </a:r>
            <a:r>
              <a:rPr lang="en-ZA" dirty="0" err="1" smtClean="0"/>
              <a:t>osmolality</a:t>
            </a:r>
            <a:r>
              <a:rPr lang="en-ZA" dirty="0" smtClean="0"/>
              <a:t>, serum </a:t>
            </a:r>
            <a:r>
              <a:rPr lang="en-ZA" dirty="0" err="1" smtClean="0"/>
              <a:t>creatinine</a:t>
            </a:r>
            <a:r>
              <a:rPr lang="en-ZA" dirty="0" smtClean="0"/>
              <a:t>, and other signs of toxicity.</a:t>
            </a:r>
          </a:p>
          <a:p>
            <a:endParaRPr lang="en-Z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if the Child needs 1½ tabs. Do you give 1 0r 2?</a:t>
            </a:r>
            <a:endParaRPr lang="en-ZA" dirty="0"/>
          </a:p>
        </p:txBody>
      </p:sp>
      <p:sp>
        <p:nvSpPr>
          <p:cNvPr id="3" name="Content Placeholder 2"/>
          <p:cNvSpPr>
            <a:spLocks noGrp="1"/>
          </p:cNvSpPr>
          <p:nvPr>
            <p:ph idx="1"/>
          </p:nvPr>
        </p:nvSpPr>
        <p:spPr/>
        <p:txBody>
          <a:bodyPr/>
          <a:lstStyle/>
          <a:p>
            <a:endParaRPr lang="en-ZA" dirty="0"/>
          </a:p>
        </p:txBody>
      </p:sp>
      <p:pic>
        <p:nvPicPr>
          <p:cNvPr id="4" name="Picture 1028" descr="ANMWI081"/>
          <p:cNvPicPr>
            <a:picLocks noChangeAspect="1" noChangeArrowheads="1"/>
          </p:cNvPicPr>
          <p:nvPr/>
        </p:nvPicPr>
        <p:blipFill>
          <a:blip r:embed="rId2" cstate="print"/>
          <a:srcRect/>
          <a:stretch>
            <a:fillRect/>
          </a:stretch>
        </p:blipFill>
        <p:spPr bwMode="auto">
          <a:xfrm>
            <a:off x="2699792" y="3573016"/>
            <a:ext cx="3989710" cy="21155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if the Child needs 1½ tabs. Do you give 1 0r 2</a:t>
            </a:r>
            <a:endParaRPr lang="en-ZA" dirty="0"/>
          </a:p>
        </p:txBody>
      </p:sp>
      <p:sp>
        <p:nvSpPr>
          <p:cNvPr id="3" name="Content Placeholder 2"/>
          <p:cNvSpPr>
            <a:spLocks noGrp="1"/>
          </p:cNvSpPr>
          <p:nvPr>
            <p:ph idx="1"/>
          </p:nvPr>
        </p:nvSpPr>
        <p:spPr/>
        <p:txBody>
          <a:bodyPr/>
          <a:lstStyle/>
          <a:p>
            <a:r>
              <a:rPr lang="en-ZA" dirty="0" smtClean="0"/>
              <a:t>WHO says give 1 in morning and 2 in evening</a:t>
            </a:r>
          </a:p>
          <a:p>
            <a:endParaRPr lang="en-ZA" dirty="0"/>
          </a:p>
        </p:txBody>
      </p:sp>
      <p:sp>
        <p:nvSpPr>
          <p:cNvPr id="4" name="TextBox 3"/>
          <p:cNvSpPr txBox="1"/>
          <p:nvPr/>
        </p:nvSpPr>
        <p:spPr>
          <a:xfrm>
            <a:off x="5940152" y="6165304"/>
            <a:ext cx="2736304" cy="369332"/>
          </a:xfrm>
          <a:prstGeom prst="rect">
            <a:avLst/>
          </a:prstGeom>
          <a:noFill/>
        </p:spPr>
        <p:txBody>
          <a:bodyPr wrap="square" rtlCol="0">
            <a:spAutoFit/>
          </a:bodyPr>
          <a:lstStyle/>
          <a:p>
            <a:r>
              <a:rPr lang="en-ZA" dirty="0" smtClean="0"/>
              <a:t>www.who.int</a:t>
            </a:r>
            <a:endParaRPr lang="en-ZA" dirty="0"/>
          </a:p>
        </p:txBody>
      </p:sp>
      <p:pic>
        <p:nvPicPr>
          <p:cNvPr id="5" name="Picture 1028" descr="ANMWI081"/>
          <p:cNvPicPr>
            <a:picLocks noChangeAspect="1" noChangeArrowheads="1"/>
          </p:cNvPicPr>
          <p:nvPr/>
        </p:nvPicPr>
        <p:blipFill>
          <a:blip r:embed="rId2" cstate="print"/>
          <a:srcRect/>
          <a:stretch>
            <a:fillRect/>
          </a:stretch>
        </p:blipFill>
        <p:spPr bwMode="auto">
          <a:xfrm>
            <a:off x="2627784" y="3933056"/>
            <a:ext cx="3391254" cy="17982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4213" y="0"/>
            <a:ext cx="7772400" cy="1143000"/>
          </a:xfrm>
        </p:spPr>
        <p:txBody>
          <a:bodyPr/>
          <a:lstStyle/>
          <a:p>
            <a:r>
              <a:rPr lang="en-ZA" dirty="0" smtClean="0"/>
              <a:t>IMPAACT P1060</a:t>
            </a:r>
          </a:p>
        </p:txBody>
      </p:sp>
      <p:sp>
        <p:nvSpPr>
          <p:cNvPr id="68611" name="Content Placeholder 2"/>
          <p:cNvSpPr>
            <a:spLocks noGrp="1"/>
          </p:cNvSpPr>
          <p:nvPr>
            <p:ph idx="1"/>
          </p:nvPr>
        </p:nvSpPr>
        <p:spPr>
          <a:xfrm>
            <a:off x="323850" y="1268413"/>
            <a:ext cx="8640763" cy="4114800"/>
          </a:xfrm>
        </p:spPr>
        <p:txBody>
          <a:bodyPr>
            <a:normAutofit fontScale="92500"/>
          </a:bodyPr>
          <a:lstStyle/>
          <a:p>
            <a:pPr>
              <a:buFontTx/>
              <a:buNone/>
            </a:pPr>
            <a:r>
              <a:rPr lang="en-ZA" dirty="0" smtClean="0">
                <a:solidFill>
                  <a:srgbClr val="00FF00"/>
                </a:solidFill>
              </a:rPr>
              <a:t>Cohort 1 (SD-NVP)</a:t>
            </a:r>
          </a:p>
          <a:p>
            <a:r>
              <a:rPr lang="en-ZA" dirty="0" smtClean="0"/>
              <a:t>2009, interim review showed that the LVP/r-based regimen was more effective than the NVP-based regimen in children previously exposed to SD-NVP.</a:t>
            </a:r>
            <a:r>
              <a:rPr lang="en-ZA" i="1" dirty="0" smtClean="0"/>
              <a:t> </a:t>
            </a:r>
          </a:p>
          <a:p>
            <a:pPr>
              <a:buFontTx/>
              <a:buNone/>
            </a:pPr>
            <a:r>
              <a:rPr lang="en-ZA" dirty="0" smtClean="0">
                <a:solidFill>
                  <a:srgbClr val="00FF00"/>
                </a:solidFill>
              </a:rPr>
              <a:t>Cohort 2 (No SD-NVP)</a:t>
            </a:r>
          </a:p>
          <a:p>
            <a:r>
              <a:rPr lang="en-ZA" dirty="0" smtClean="0"/>
              <a:t> study defined failure occurred  in :</a:t>
            </a:r>
          </a:p>
          <a:p>
            <a:pPr lvl="1"/>
            <a:r>
              <a:rPr lang="en-ZA" b="1" dirty="0" smtClean="0">
                <a:solidFill>
                  <a:srgbClr val="FF0000"/>
                </a:solidFill>
              </a:rPr>
              <a:t>40.1% </a:t>
            </a:r>
            <a:r>
              <a:rPr lang="en-ZA" dirty="0" smtClean="0"/>
              <a:t>of children taking the NVP-based regimen </a:t>
            </a:r>
          </a:p>
          <a:p>
            <a:pPr lvl="1"/>
            <a:r>
              <a:rPr lang="en-ZA" dirty="0" smtClean="0"/>
              <a:t>only </a:t>
            </a:r>
            <a:r>
              <a:rPr lang="en-ZA" b="1" dirty="0" smtClean="0">
                <a:solidFill>
                  <a:srgbClr val="FF0000"/>
                </a:solidFill>
              </a:rPr>
              <a:t>18.6% </a:t>
            </a:r>
            <a:r>
              <a:rPr lang="en-ZA" dirty="0" smtClean="0"/>
              <a:t>of  children taking the LPV/r-based regimen</a:t>
            </a:r>
          </a:p>
        </p:txBody>
      </p:sp>
      <p:sp>
        <p:nvSpPr>
          <p:cNvPr id="68612" name="TextBox 3"/>
          <p:cNvSpPr txBox="1">
            <a:spLocks noChangeArrowheads="1"/>
          </p:cNvSpPr>
          <p:nvPr/>
        </p:nvSpPr>
        <p:spPr bwMode="auto">
          <a:xfrm>
            <a:off x="6480175" y="3573463"/>
            <a:ext cx="1962397" cy="369332"/>
          </a:xfrm>
          <a:prstGeom prst="rect">
            <a:avLst/>
          </a:prstGeom>
          <a:noFill/>
          <a:ln w="9525">
            <a:noFill/>
            <a:miter lim="800000"/>
            <a:headEnd/>
            <a:tailEnd/>
          </a:ln>
        </p:spPr>
        <p:txBody>
          <a:bodyPr wrap="none">
            <a:spAutoFit/>
          </a:bodyPr>
          <a:lstStyle/>
          <a:p>
            <a:r>
              <a:rPr lang="en-ZA" dirty="0">
                <a:solidFill>
                  <a:schemeClr val="tx2">
                    <a:lumMod val="60000"/>
                    <a:lumOff val="40000"/>
                  </a:schemeClr>
                </a:solidFill>
              </a:rPr>
              <a:t>NEJM. 14 Oct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 calcmode="lin" valueType="num">
                                      <p:cBhvr additive="base">
                                        <p:cTn id="11"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calcmode="lin" valueType="num">
                                      <p:cBhvr additive="base">
                                        <p:cTn id="17"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86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anim calcmode="lin" valueType="num">
                                      <p:cBhvr additive="base">
                                        <p:cTn id="21"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86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 calcmode="lin" valueType="num">
                                      <p:cBhvr additive="base">
                                        <p:cTn id="25" dur="500" fill="hold"/>
                                        <p:tgtEl>
                                          <p:spTgt spid="6861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86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68611">
                                            <p:txEl>
                                              <p:pRg st="5" end="5"/>
                                            </p:txEl>
                                          </p:spTgt>
                                        </p:tgtEl>
                                        <p:attrNameLst>
                                          <p:attrName>style.visibility</p:attrName>
                                        </p:attrNameLst>
                                      </p:cBhvr>
                                      <p:to>
                                        <p:strVal val="visible"/>
                                      </p:to>
                                    </p:set>
                                    <p:anim calcmode="lin" valueType="num">
                                      <p:cBhvr additive="base">
                                        <p:cTn id="29" dur="500" fill="hold"/>
                                        <p:tgtEl>
                                          <p:spTgt spid="6861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Pharmacokinetics and Safety of Lopinavir/ritonavir Doses Greater than 300 mg/m</a:t>
            </a:r>
            <a:r>
              <a:rPr lang="en-ZA" sz="2800" baseline="30000" dirty="0" smtClean="0"/>
              <a:t>2</a:t>
            </a:r>
            <a:r>
              <a:rPr lang="en-ZA" sz="2800" dirty="0" smtClean="0"/>
              <a:t>/ in Children and Adolescents with HIV Infection</a:t>
            </a:r>
            <a:endParaRPr lang="en-ZA" sz="2800" dirty="0"/>
          </a:p>
        </p:txBody>
      </p:sp>
      <p:sp>
        <p:nvSpPr>
          <p:cNvPr id="3" name="Content Placeholder 2"/>
          <p:cNvSpPr>
            <a:spLocks noGrp="1"/>
          </p:cNvSpPr>
          <p:nvPr>
            <p:ph idx="1"/>
          </p:nvPr>
        </p:nvSpPr>
        <p:spPr>
          <a:xfrm>
            <a:off x="179512" y="1340768"/>
            <a:ext cx="8784976" cy="4625609"/>
          </a:xfrm>
        </p:spPr>
        <p:txBody>
          <a:bodyPr>
            <a:noAutofit/>
          </a:bodyPr>
          <a:lstStyle/>
          <a:p>
            <a:r>
              <a:rPr lang="en-ZA" sz="1900" dirty="0" smtClean="0"/>
              <a:t>Retrospective observational study</a:t>
            </a:r>
          </a:p>
          <a:p>
            <a:r>
              <a:rPr lang="en-ZA" sz="1900" dirty="0" smtClean="0"/>
              <a:t> LPV/r  dose , LPV plasma concentration 12 hours post-dose and possible drug-related toxicity.</a:t>
            </a:r>
          </a:p>
          <a:p>
            <a:r>
              <a:rPr lang="en-ZA" sz="1900" dirty="0" smtClean="0"/>
              <a:t>12  Children  treated with more than 300 mg/M</a:t>
            </a:r>
            <a:r>
              <a:rPr lang="en-ZA" sz="1900" baseline="30000" dirty="0" smtClean="0"/>
              <a:t>2</a:t>
            </a:r>
            <a:r>
              <a:rPr lang="en-ZA" sz="1900" dirty="0" smtClean="0"/>
              <a:t>/dose of LPV/r .  </a:t>
            </a:r>
          </a:p>
          <a:p>
            <a:r>
              <a:rPr lang="en-ZA" sz="1900" dirty="0" smtClean="0"/>
              <a:t>Median age 10.3 years; range 1.7 to 17.6 years</a:t>
            </a:r>
          </a:p>
          <a:p>
            <a:r>
              <a:rPr lang="en-ZA" sz="1900" dirty="0" smtClean="0"/>
              <a:t>Median dose 376 mg/M</a:t>
            </a:r>
            <a:r>
              <a:rPr lang="en-ZA" sz="1900" baseline="30000" dirty="0" smtClean="0"/>
              <a:t>2</a:t>
            </a:r>
            <a:r>
              <a:rPr lang="en-ZA" sz="1900" dirty="0" smtClean="0"/>
              <a:t>/dose  bd; range 319 to 467</a:t>
            </a:r>
          </a:p>
          <a:p>
            <a:r>
              <a:rPr lang="en-ZA" sz="1900" dirty="0" smtClean="0"/>
              <a:t>  LPV plasma concentration was only weakly correlated with administered dose (</a:t>
            </a:r>
            <a:r>
              <a:rPr lang="en-ZA" sz="1900" i="1" dirty="0" smtClean="0"/>
              <a:t>r</a:t>
            </a:r>
            <a:r>
              <a:rPr lang="en-ZA" sz="1900" dirty="0" smtClean="0"/>
              <a:t> = 0.53, </a:t>
            </a:r>
            <a:r>
              <a:rPr lang="en-ZA" sz="1900" i="1" dirty="0" smtClean="0"/>
              <a:t>p</a:t>
            </a:r>
            <a:r>
              <a:rPr lang="en-ZA" sz="1900" dirty="0" smtClean="0"/>
              <a:t> = 0.08; )</a:t>
            </a:r>
          </a:p>
          <a:p>
            <a:r>
              <a:rPr lang="en-ZA" sz="1900" dirty="0" smtClean="0"/>
              <a:t>  4 subjects were not on an NNRTI  -median LPV/r dose was 401 mg/M</a:t>
            </a:r>
            <a:r>
              <a:rPr lang="en-ZA" sz="1900" baseline="30000" dirty="0" smtClean="0"/>
              <a:t>2</a:t>
            </a:r>
            <a:r>
              <a:rPr lang="en-ZA" sz="1900" dirty="0" smtClean="0"/>
              <a:t>/dose bd (range 346 to 467), and the median LPV/r plasma concentration was 9.9 mg/</a:t>
            </a:r>
            <a:r>
              <a:rPr lang="en-ZA" sz="1900" dirty="0" err="1" smtClean="0"/>
              <a:t>mL</a:t>
            </a:r>
            <a:r>
              <a:rPr lang="en-ZA" sz="1900" dirty="0" smtClean="0"/>
              <a:t> (range 5.3 to 16.9).</a:t>
            </a:r>
          </a:p>
          <a:p>
            <a:r>
              <a:rPr lang="en-ZA" sz="1900" dirty="0" smtClean="0"/>
              <a:t> 8 subjects were on an  NNRTI as well- median LPV/r dose was 372 mg/M</a:t>
            </a:r>
            <a:r>
              <a:rPr lang="en-ZA" sz="1900" baseline="30000" dirty="0" smtClean="0"/>
              <a:t>2</a:t>
            </a:r>
            <a:r>
              <a:rPr lang="en-ZA" sz="1900" dirty="0" smtClean="0"/>
              <a:t>/dose bd (range 319 to 454), and the median LPV/r plasma concentration was 8.5 mg/</a:t>
            </a:r>
            <a:r>
              <a:rPr lang="en-ZA" sz="1900" dirty="0" err="1" smtClean="0"/>
              <a:t>mL</a:t>
            </a:r>
            <a:r>
              <a:rPr lang="en-ZA" sz="1900" dirty="0" smtClean="0"/>
              <a:t> (3.9 to 16.0).</a:t>
            </a:r>
          </a:p>
          <a:p>
            <a:r>
              <a:rPr lang="en-ZA" sz="1900" b="1" dirty="0" smtClean="0">
                <a:solidFill>
                  <a:srgbClr val="00FF00"/>
                </a:solidFill>
              </a:rPr>
              <a:t>No patients had  drug-related toxicity that required dose reduction or change in LPV therapy. (  median duration of therapy  1.3 years (range 0.2 to 2.9). </a:t>
            </a:r>
          </a:p>
          <a:p>
            <a:r>
              <a:rPr lang="en-ZA" sz="1900" b="1" dirty="0" smtClean="0"/>
              <a:t>Conclusions:</a:t>
            </a:r>
            <a:r>
              <a:rPr lang="en-ZA" sz="1900" dirty="0" smtClean="0"/>
              <a:t> High doses of LPV/r are well tolerated in children and adolescents. </a:t>
            </a:r>
            <a:endParaRPr lang="en-ZA" sz="1900" dirty="0"/>
          </a:p>
        </p:txBody>
      </p:sp>
      <p:sp>
        <p:nvSpPr>
          <p:cNvPr id="4" name="TextBox 3"/>
          <p:cNvSpPr txBox="1"/>
          <p:nvPr/>
        </p:nvSpPr>
        <p:spPr>
          <a:xfrm rot="5400000">
            <a:off x="7267146" y="3064314"/>
            <a:ext cx="3384376" cy="369332"/>
          </a:xfrm>
          <a:prstGeom prst="rect">
            <a:avLst/>
          </a:prstGeom>
          <a:noFill/>
        </p:spPr>
        <p:txBody>
          <a:bodyPr wrap="square" rtlCol="0">
            <a:spAutoFit/>
          </a:bodyPr>
          <a:lstStyle/>
          <a:p>
            <a:r>
              <a:rPr lang="en-ZA" dirty="0" smtClean="0"/>
              <a:t>11</a:t>
            </a:r>
            <a:r>
              <a:rPr lang="en-ZA" baseline="30000" dirty="0" smtClean="0"/>
              <a:t>th</a:t>
            </a:r>
            <a:r>
              <a:rPr lang="en-ZA" dirty="0" smtClean="0"/>
              <a:t> CROI 2004. Abs 937</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What if the Child needs 1½ tabs. Do you give 1 0r 2?</a:t>
            </a:r>
            <a:endParaRPr lang="en-ZA" dirty="0"/>
          </a:p>
        </p:txBody>
      </p:sp>
      <p:sp>
        <p:nvSpPr>
          <p:cNvPr id="3" name="Content Placeholder 2"/>
          <p:cNvSpPr>
            <a:spLocks noGrp="1"/>
          </p:cNvSpPr>
          <p:nvPr>
            <p:ph idx="1"/>
          </p:nvPr>
        </p:nvSpPr>
        <p:spPr/>
        <p:txBody>
          <a:bodyPr/>
          <a:lstStyle/>
          <a:p>
            <a:r>
              <a:rPr lang="en-ZA" dirty="0" smtClean="0"/>
              <a:t>Therefore rather increase tabs to next highest whole number of tabs</a:t>
            </a:r>
          </a:p>
          <a:p>
            <a:r>
              <a:rPr lang="en-ZA" dirty="0" smtClean="0"/>
              <a:t>I.e. in this case give 2 tabs bd</a:t>
            </a:r>
            <a:endParaRPr lang="en-ZA" dirty="0"/>
          </a:p>
        </p:txBody>
      </p:sp>
      <p:sp>
        <p:nvSpPr>
          <p:cNvPr id="4" name="TextBox 3"/>
          <p:cNvSpPr txBox="1"/>
          <p:nvPr/>
        </p:nvSpPr>
        <p:spPr>
          <a:xfrm>
            <a:off x="5292080" y="6165304"/>
            <a:ext cx="3384376" cy="369332"/>
          </a:xfrm>
          <a:prstGeom prst="rect">
            <a:avLst/>
          </a:prstGeom>
          <a:noFill/>
        </p:spPr>
        <p:txBody>
          <a:bodyPr wrap="square" rtlCol="0">
            <a:spAutoFit/>
          </a:bodyPr>
          <a:lstStyle/>
          <a:p>
            <a:r>
              <a:rPr lang="en-ZA" dirty="0" smtClean="0"/>
              <a:t>11</a:t>
            </a:r>
            <a:r>
              <a:rPr lang="en-ZA" baseline="30000" dirty="0" smtClean="0"/>
              <a:t>th</a:t>
            </a:r>
            <a:r>
              <a:rPr lang="en-ZA" dirty="0" smtClean="0"/>
              <a:t> CROI 2004. Abs 937</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Can you give Aluvia® 100/25 together with Aluvia® 200/50</a:t>
            </a:r>
            <a:endParaRPr lang="en-ZA" dirty="0"/>
          </a:p>
        </p:txBody>
      </p:sp>
      <p:sp>
        <p:nvSpPr>
          <p:cNvPr id="3" name="Content Placeholder 2"/>
          <p:cNvSpPr>
            <a:spLocks noGrp="1"/>
          </p:cNvSpPr>
          <p:nvPr>
            <p:ph idx="1"/>
          </p:nvPr>
        </p:nvSpPr>
        <p:spPr/>
        <p:txBody>
          <a:bodyPr/>
          <a:lstStyle/>
          <a:p>
            <a:r>
              <a:rPr lang="en-ZA" dirty="0" smtClean="0"/>
              <a:t>Why not?</a:t>
            </a:r>
          </a:p>
          <a:p>
            <a:r>
              <a:rPr lang="en-ZA" dirty="0" smtClean="0"/>
              <a:t>As long as child can swallow large Aluvia tabs</a:t>
            </a:r>
          </a:p>
          <a:p>
            <a:r>
              <a:rPr lang="en-ZA" dirty="0" smtClean="0"/>
              <a:t>Reduces Pill burden</a:t>
            </a:r>
            <a:endParaRPr lang="en-ZA" dirty="0"/>
          </a:p>
        </p:txBody>
      </p:sp>
      <p:pic>
        <p:nvPicPr>
          <p:cNvPr id="4" name="Picture 1028" descr="ANMWI081"/>
          <p:cNvPicPr>
            <a:picLocks noChangeAspect="1" noChangeArrowheads="1"/>
          </p:cNvPicPr>
          <p:nvPr/>
        </p:nvPicPr>
        <p:blipFill>
          <a:blip r:embed="rId2" cstate="print"/>
          <a:srcRect/>
          <a:stretch>
            <a:fillRect/>
          </a:stretch>
        </p:blipFill>
        <p:spPr bwMode="auto">
          <a:xfrm>
            <a:off x="2987811" y="4293087"/>
            <a:ext cx="3840096" cy="203622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Can Kaletra be given once daily in children</a:t>
            </a:r>
            <a:endParaRPr lang="en-ZA" dirty="0"/>
          </a:p>
        </p:txBody>
      </p:sp>
      <p:sp>
        <p:nvSpPr>
          <p:cNvPr id="3" name="Content Placeholder 2"/>
          <p:cNvSpPr>
            <a:spLocks noGrp="1"/>
          </p:cNvSpPr>
          <p:nvPr>
            <p:ph idx="1"/>
          </p:nvPr>
        </p:nvSpPr>
        <p:spPr/>
        <p:txBody>
          <a:bodyPr/>
          <a:lstStyle/>
          <a:p>
            <a:r>
              <a:rPr lang="en-ZA" dirty="0" smtClean="0"/>
              <a:t>Adult data conflicting</a:t>
            </a:r>
          </a:p>
          <a:p>
            <a:r>
              <a:rPr lang="en-ZA" dirty="0" smtClean="0"/>
              <a:t>Some studies suggest only effective in PI naive patients with low viral loads</a:t>
            </a:r>
          </a:p>
          <a:p>
            <a:r>
              <a:rPr lang="en-ZA" dirty="0" smtClean="0"/>
              <a:t>Adults – only use if &lt; 3 LPV mutations</a:t>
            </a:r>
          </a:p>
          <a:p>
            <a:r>
              <a:rPr lang="en-ZA" dirty="0" smtClean="0"/>
              <a:t>Paeds- PI says </a:t>
            </a:r>
            <a:r>
              <a:rPr lang="en-ZA" dirty="0" err="1" smtClean="0"/>
              <a:t>dont</a:t>
            </a:r>
            <a:r>
              <a:rPr lang="en-ZA" dirty="0" smtClean="0"/>
              <a:t> use once daily</a:t>
            </a:r>
          </a:p>
          <a:p>
            <a:endParaRPr lang="en-ZA" dirty="0"/>
          </a:p>
        </p:txBody>
      </p:sp>
      <p:sp>
        <p:nvSpPr>
          <p:cNvPr id="4" name="TextBox 3"/>
          <p:cNvSpPr txBox="1"/>
          <p:nvPr/>
        </p:nvSpPr>
        <p:spPr>
          <a:xfrm>
            <a:off x="1763688" y="5661248"/>
            <a:ext cx="6840760" cy="923330"/>
          </a:xfrm>
          <a:prstGeom prst="rect">
            <a:avLst/>
          </a:prstGeom>
          <a:noFill/>
        </p:spPr>
        <p:txBody>
          <a:bodyPr wrap="square" rtlCol="0">
            <a:spAutoFit/>
          </a:bodyPr>
          <a:lstStyle/>
          <a:p>
            <a:pPr>
              <a:spcBef>
                <a:spcPct val="50000"/>
              </a:spcBef>
            </a:pPr>
            <a:r>
              <a:rPr lang="en-GB" dirty="0" smtClean="0"/>
              <a:t>CROI 2008. Poster 775; 11th European AIDS Conference, Madrid, 2007. [Abstract LBPS7/5] ; 11th European AIDS Conference, Madrid, 2007 [Abstract LBPS7/4] </a:t>
            </a:r>
            <a:endParaRPr lang="en-GB" dirty="0"/>
          </a:p>
        </p:txBody>
      </p:sp>
      <p:pic>
        <p:nvPicPr>
          <p:cNvPr id="5" name="Picture 1028" descr="ANMWI081"/>
          <p:cNvPicPr>
            <a:picLocks noChangeAspect="1" noChangeArrowheads="1"/>
          </p:cNvPicPr>
          <p:nvPr/>
        </p:nvPicPr>
        <p:blipFill>
          <a:blip r:embed="rId2" cstate="print"/>
          <a:srcRect/>
          <a:stretch>
            <a:fillRect/>
          </a:stretch>
        </p:blipFill>
        <p:spPr bwMode="auto">
          <a:xfrm>
            <a:off x="179512" y="5445224"/>
            <a:ext cx="1845241" cy="978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Can Kaletra be given once daily in Children?</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7 patients </a:t>
            </a:r>
          </a:p>
          <a:p>
            <a:r>
              <a:rPr lang="en-ZA" dirty="0" smtClean="0"/>
              <a:t>Median age 9.8 (range 5.8-15.5 yrs)</a:t>
            </a:r>
          </a:p>
          <a:p>
            <a:r>
              <a:rPr lang="en-ZA" dirty="0" smtClean="0"/>
              <a:t>Phase 1 open label cross over PK study</a:t>
            </a:r>
          </a:p>
          <a:p>
            <a:r>
              <a:rPr lang="en-ZA" dirty="0" smtClean="0"/>
              <a:t>Virally suppressed on 2NRTIs + LPV/r (230/57.5mg/m</a:t>
            </a:r>
            <a:r>
              <a:rPr lang="en-ZA" baseline="30000" dirty="0" smtClean="0"/>
              <a:t>2</a:t>
            </a:r>
            <a:r>
              <a:rPr lang="en-ZA" dirty="0" smtClean="0"/>
              <a:t> bd) (soft gel caps &amp; or solution)</a:t>
            </a:r>
          </a:p>
          <a:p>
            <a:r>
              <a:rPr lang="en-ZA" dirty="0" smtClean="0"/>
              <a:t>Randomised to twice daily or once daily LPV/r, </a:t>
            </a:r>
            <a:r>
              <a:rPr lang="en-ZA" dirty="0" err="1" smtClean="0"/>
              <a:t>pk</a:t>
            </a:r>
            <a:r>
              <a:rPr lang="en-ZA" dirty="0" smtClean="0"/>
              <a:t> studies done at least 2 weeks later, then changed to alternate regimen and </a:t>
            </a:r>
            <a:r>
              <a:rPr lang="en-ZA" dirty="0" err="1" smtClean="0"/>
              <a:t>pk</a:t>
            </a:r>
            <a:r>
              <a:rPr lang="en-ZA" dirty="0" smtClean="0"/>
              <a:t> studies done at least 2 weeks later</a:t>
            </a:r>
            <a:endParaRPr lang="en-ZA" dirty="0"/>
          </a:p>
        </p:txBody>
      </p:sp>
      <p:sp>
        <p:nvSpPr>
          <p:cNvPr id="4" name="TextBox 3"/>
          <p:cNvSpPr txBox="1"/>
          <p:nvPr/>
        </p:nvSpPr>
        <p:spPr>
          <a:xfrm>
            <a:off x="4932040" y="6488668"/>
            <a:ext cx="3816424" cy="369332"/>
          </a:xfrm>
          <a:prstGeom prst="rect">
            <a:avLst/>
          </a:prstGeom>
          <a:noFill/>
        </p:spPr>
        <p:txBody>
          <a:bodyPr wrap="square" rtlCol="0">
            <a:spAutoFit/>
          </a:bodyPr>
          <a:lstStyle/>
          <a:p>
            <a:r>
              <a:rPr lang="en-ZA" dirty="0" smtClean="0"/>
              <a:t>Antiviral Therapy 2009. </a:t>
            </a:r>
            <a:r>
              <a:rPr lang="en-ZA" b="1" dirty="0" smtClean="0"/>
              <a:t>14:</a:t>
            </a:r>
            <a:r>
              <a:rPr lang="en-ZA" dirty="0" smtClean="0"/>
              <a:t>603-606</a:t>
            </a:r>
            <a:endParaRPr lang="en-ZA"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Can Kaletra be given once daily in children</a:t>
            </a:r>
            <a:endParaRPr lang="en-ZA" dirty="0"/>
          </a:p>
        </p:txBody>
      </p:sp>
      <p:sp>
        <p:nvSpPr>
          <p:cNvPr id="3" name="Content Placeholder 2"/>
          <p:cNvSpPr>
            <a:spLocks noGrp="1"/>
          </p:cNvSpPr>
          <p:nvPr>
            <p:ph idx="1"/>
          </p:nvPr>
        </p:nvSpPr>
        <p:spPr>
          <a:xfrm>
            <a:off x="539552" y="1412776"/>
            <a:ext cx="8229600" cy="4625609"/>
          </a:xfrm>
        </p:spPr>
        <p:txBody>
          <a:bodyPr>
            <a:normAutofit fontScale="92500" lnSpcReduction="10000"/>
          </a:bodyPr>
          <a:lstStyle/>
          <a:p>
            <a:r>
              <a:rPr lang="en-ZA" dirty="0" smtClean="0"/>
              <a:t>Results</a:t>
            </a:r>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r>
              <a:rPr lang="en-ZA" dirty="0" smtClean="0"/>
              <a:t>2 patients experienced vomiting</a:t>
            </a:r>
            <a:endParaRPr lang="en-ZA" dirty="0"/>
          </a:p>
        </p:txBody>
      </p:sp>
      <p:graphicFrame>
        <p:nvGraphicFramePr>
          <p:cNvPr id="4" name="Table 3"/>
          <p:cNvGraphicFramePr>
            <a:graphicFrameLocks noGrp="1"/>
          </p:cNvGraphicFramePr>
          <p:nvPr/>
        </p:nvGraphicFramePr>
        <p:xfrm>
          <a:off x="827584" y="2060848"/>
          <a:ext cx="7128792" cy="3291840"/>
        </p:xfrm>
        <a:graphic>
          <a:graphicData uri="http://schemas.openxmlformats.org/drawingml/2006/table">
            <a:tbl>
              <a:tblPr firstRow="1" bandRow="1">
                <a:tableStyleId>{5C22544A-7EE6-4342-B048-85BDC9FD1C3A}</a:tableStyleId>
              </a:tblPr>
              <a:tblGrid>
                <a:gridCol w="1782198"/>
                <a:gridCol w="1782198"/>
                <a:gridCol w="1782198"/>
                <a:gridCol w="1782198"/>
              </a:tblGrid>
              <a:tr h="370840">
                <a:tc>
                  <a:txBody>
                    <a:bodyPr/>
                    <a:lstStyle/>
                    <a:p>
                      <a:endParaRPr lang="en-ZA" sz="2400" dirty="0"/>
                    </a:p>
                  </a:txBody>
                  <a:tcPr/>
                </a:tc>
                <a:tc>
                  <a:txBody>
                    <a:bodyPr/>
                    <a:lstStyle/>
                    <a:p>
                      <a:r>
                        <a:rPr lang="en-ZA" sz="2400" dirty="0" smtClean="0"/>
                        <a:t>Twice Daily</a:t>
                      </a:r>
                      <a:endParaRPr lang="en-ZA" sz="2400" dirty="0"/>
                    </a:p>
                  </a:txBody>
                  <a:tcPr/>
                </a:tc>
                <a:tc>
                  <a:txBody>
                    <a:bodyPr/>
                    <a:lstStyle/>
                    <a:p>
                      <a:endParaRPr lang="en-ZA" sz="2400" dirty="0"/>
                    </a:p>
                  </a:txBody>
                  <a:tcPr/>
                </a:tc>
                <a:tc>
                  <a:txBody>
                    <a:bodyPr/>
                    <a:lstStyle/>
                    <a:p>
                      <a:r>
                        <a:rPr lang="en-ZA" sz="2400" dirty="0" smtClean="0"/>
                        <a:t>Once   Daily</a:t>
                      </a:r>
                      <a:endParaRPr lang="en-ZA" sz="2400" dirty="0"/>
                    </a:p>
                  </a:txBody>
                  <a:tcPr/>
                </a:tc>
              </a:tr>
              <a:tr h="370840">
                <a:tc>
                  <a:txBody>
                    <a:bodyPr/>
                    <a:lstStyle/>
                    <a:p>
                      <a:r>
                        <a:rPr lang="en-ZA" sz="2400" dirty="0" smtClean="0"/>
                        <a:t>Median AUC</a:t>
                      </a:r>
                      <a:r>
                        <a:rPr lang="en-ZA" sz="2400" baseline="-25000" dirty="0" smtClean="0"/>
                        <a:t>12h</a:t>
                      </a:r>
                    </a:p>
                    <a:p>
                      <a:r>
                        <a:rPr lang="en-ZA" sz="2400" dirty="0" smtClean="0"/>
                        <a:t>(h.mg/l)</a:t>
                      </a:r>
                      <a:endParaRPr lang="en-ZA" sz="2400" baseline="-25000" dirty="0"/>
                    </a:p>
                  </a:txBody>
                  <a:tcPr/>
                </a:tc>
                <a:tc>
                  <a:txBody>
                    <a:bodyPr/>
                    <a:lstStyle/>
                    <a:p>
                      <a:r>
                        <a:rPr lang="en-ZA" sz="2400" dirty="0" smtClean="0"/>
                        <a:t>80.9 (23.3-135.9)</a:t>
                      </a:r>
                      <a:endParaRPr lang="en-ZA" sz="2400" dirty="0"/>
                    </a:p>
                  </a:txBody>
                  <a:tcPr/>
                </a:tc>
                <a:tc>
                  <a:txBody>
                    <a:bodyPr/>
                    <a:lstStyle/>
                    <a:p>
                      <a:r>
                        <a:rPr lang="en-ZA" sz="2400" dirty="0" smtClean="0"/>
                        <a:t>Median AUC</a:t>
                      </a:r>
                      <a:r>
                        <a:rPr lang="en-ZA" sz="2400" baseline="-25000" dirty="0" smtClean="0"/>
                        <a:t>24h</a:t>
                      </a:r>
                    </a:p>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smtClean="0"/>
                        <a:t>(h.mg/l)</a:t>
                      </a:r>
                      <a:endParaRPr lang="en-ZA" sz="2400" baseline="-25000" dirty="0"/>
                    </a:p>
                  </a:txBody>
                  <a:tcPr/>
                </a:tc>
                <a:tc>
                  <a:txBody>
                    <a:bodyPr/>
                    <a:lstStyle/>
                    <a:p>
                      <a:r>
                        <a:rPr lang="en-ZA" sz="2400" dirty="0" smtClean="0"/>
                        <a:t>214.6  (114.2-289.2)</a:t>
                      </a:r>
                      <a:endParaRPr lang="en-ZA" sz="2400" dirty="0"/>
                    </a:p>
                  </a:txBody>
                  <a:tcPr/>
                </a:tc>
              </a:tr>
              <a:tr h="370840">
                <a:tc>
                  <a:txBody>
                    <a:bodyPr/>
                    <a:lstStyle/>
                    <a:p>
                      <a:r>
                        <a:rPr lang="en-ZA" sz="2400" dirty="0" smtClean="0"/>
                        <a:t>Median </a:t>
                      </a:r>
                      <a:r>
                        <a:rPr lang="en-ZA" sz="2400" dirty="0" err="1" smtClean="0"/>
                        <a:t>Cmax</a:t>
                      </a:r>
                      <a:r>
                        <a:rPr lang="en-ZA" sz="2400" dirty="0" smtClean="0"/>
                        <a:t> (mg/l)</a:t>
                      </a:r>
                      <a:endParaRPr lang="en-ZA" sz="2400" dirty="0"/>
                    </a:p>
                  </a:txBody>
                  <a:tcPr/>
                </a:tc>
                <a:tc>
                  <a:txBody>
                    <a:bodyPr/>
                    <a:lstStyle/>
                    <a:p>
                      <a:r>
                        <a:rPr lang="en-ZA" sz="2400" dirty="0" smtClean="0"/>
                        <a:t>9.8(3.4-15.2)</a:t>
                      </a:r>
                      <a:endParaRPr lang="en-ZA"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400" dirty="0" smtClean="0"/>
                        <a:t>Median </a:t>
                      </a:r>
                      <a:r>
                        <a:rPr lang="en-ZA" sz="2400" dirty="0" err="1" smtClean="0"/>
                        <a:t>Cmax</a:t>
                      </a:r>
                      <a:r>
                        <a:rPr lang="en-ZA" sz="2400" dirty="0" smtClean="0"/>
                        <a:t> (mg/l)</a:t>
                      </a:r>
                      <a:endParaRPr lang="en-ZA" sz="2400" dirty="0"/>
                    </a:p>
                  </a:txBody>
                  <a:tcPr/>
                </a:tc>
                <a:tc>
                  <a:txBody>
                    <a:bodyPr/>
                    <a:lstStyle/>
                    <a:p>
                      <a:r>
                        <a:rPr lang="en-ZA" sz="2400" dirty="0" smtClean="0"/>
                        <a:t>13.5 (8.3-17.5)</a:t>
                      </a:r>
                      <a:endParaRPr lang="en-ZA" sz="2400" dirty="0"/>
                    </a:p>
                  </a:txBody>
                  <a:tcPr/>
                </a:tc>
              </a:tr>
              <a:tr h="370840">
                <a:tc>
                  <a:txBody>
                    <a:bodyPr/>
                    <a:lstStyle/>
                    <a:p>
                      <a:r>
                        <a:rPr lang="en-ZA" sz="2400" dirty="0" smtClean="0"/>
                        <a:t>Median C</a:t>
                      </a:r>
                      <a:r>
                        <a:rPr lang="en-ZA" sz="2400" baseline="-25000" dirty="0" smtClean="0"/>
                        <a:t>12h  </a:t>
                      </a:r>
                      <a:r>
                        <a:rPr lang="en-ZA" sz="2400" dirty="0" smtClean="0"/>
                        <a:t>(mg/l)</a:t>
                      </a:r>
                      <a:endParaRPr lang="en-ZA" sz="2400" baseline="-25000" dirty="0"/>
                    </a:p>
                  </a:txBody>
                  <a:tcPr/>
                </a:tc>
                <a:tc>
                  <a:txBody>
                    <a:bodyPr/>
                    <a:lstStyle/>
                    <a:p>
                      <a:r>
                        <a:rPr lang="en-ZA" sz="2400" dirty="0" smtClean="0"/>
                        <a:t>5.7 (1.7-9,7)</a:t>
                      </a:r>
                      <a:endParaRPr lang="en-ZA" sz="2400" dirty="0"/>
                    </a:p>
                  </a:txBody>
                  <a:tcPr/>
                </a:tc>
                <a:tc>
                  <a:txBody>
                    <a:bodyPr/>
                    <a:lstStyle/>
                    <a:p>
                      <a:r>
                        <a:rPr lang="en-ZA" sz="2400" dirty="0" smtClean="0"/>
                        <a:t>Median C</a:t>
                      </a:r>
                      <a:r>
                        <a:rPr lang="en-ZA" sz="2400" baseline="-25000" dirty="0" smtClean="0"/>
                        <a:t>24h </a:t>
                      </a:r>
                      <a:r>
                        <a:rPr lang="en-ZA" sz="2400" dirty="0" smtClean="0"/>
                        <a:t>(mg/l)</a:t>
                      </a:r>
                      <a:endParaRPr lang="en-ZA" sz="2400" baseline="-25000" dirty="0"/>
                    </a:p>
                  </a:txBody>
                  <a:tcPr/>
                </a:tc>
                <a:tc>
                  <a:txBody>
                    <a:bodyPr/>
                    <a:lstStyle/>
                    <a:p>
                      <a:r>
                        <a:rPr lang="en-ZA" sz="2400" dirty="0" smtClean="0"/>
                        <a:t>3.4 (0.6-7.4)</a:t>
                      </a:r>
                      <a:endParaRPr lang="en-ZA" sz="2400" dirty="0"/>
                    </a:p>
                  </a:txBody>
                  <a:tcPr/>
                </a:tc>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Can Kaletra be given once daily in Children?</a:t>
            </a:r>
            <a:endParaRPr lang="en-ZA" dirty="0"/>
          </a:p>
        </p:txBody>
      </p:sp>
      <p:sp>
        <p:nvSpPr>
          <p:cNvPr id="3" name="Content Placeholder 2"/>
          <p:cNvSpPr>
            <a:spLocks noGrp="1"/>
          </p:cNvSpPr>
          <p:nvPr>
            <p:ph idx="1"/>
          </p:nvPr>
        </p:nvSpPr>
        <p:spPr/>
        <p:txBody>
          <a:bodyPr>
            <a:normAutofit/>
          </a:bodyPr>
          <a:lstStyle/>
          <a:p>
            <a:r>
              <a:rPr lang="en-ZA" dirty="0" smtClean="0"/>
              <a:t>Conclusion</a:t>
            </a:r>
          </a:p>
          <a:p>
            <a:r>
              <a:rPr lang="en-ZA" dirty="0" smtClean="0"/>
              <a:t>Pharmacokinetics of LPV/r similar in children 5-15 years for once daily or twice daily administration</a:t>
            </a:r>
          </a:p>
          <a:p>
            <a:r>
              <a:rPr lang="en-ZA" dirty="0" smtClean="0"/>
              <a:t>Once daily LPV/r seems to be well tolerated though vomiting may be a problem early on</a:t>
            </a:r>
            <a:endParaRPr lang="en-ZA" dirty="0"/>
          </a:p>
        </p:txBody>
      </p:sp>
      <p:sp>
        <p:nvSpPr>
          <p:cNvPr id="4" name="TextBox 3"/>
          <p:cNvSpPr txBox="1"/>
          <p:nvPr/>
        </p:nvSpPr>
        <p:spPr>
          <a:xfrm>
            <a:off x="4932040" y="6488668"/>
            <a:ext cx="3816424" cy="369332"/>
          </a:xfrm>
          <a:prstGeom prst="rect">
            <a:avLst/>
          </a:prstGeom>
          <a:noFill/>
        </p:spPr>
        <p:txBody>
          <a:bodyPr wrap="square" rtlCol="0">
            <a:spAutoFit/>
          </a:bodyPr>
          <a:lstStyle/>
          <a:p>
            <a:r>
              <a:rPr lang="en-ZA" dirty="0" smtClean="0"/>
              <a:t>Antiviral Therapy 2009. </a:t>
            </a:r>
            <a:r>
              <a:rPr lang="en-ZA" b="1" dirty="0" smtClean="0"/>
              <a:t>14:</a:t>
            </a:r>
            <a:r>
              <a:rPr lang="en-ZA" dirty="0" smtClean="0"/>
              <a:t>603-606</a:t>
            </a:r>
            <a:endParaRPr lang="en-ZA"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smtClean="0"/>
              <a:t>Pharmacokinetics of </a:t>
            </a:r>
            <a:r>
              <a:rPr lang="en-ZA" sz="3600" dirty="0" err="1" smtClean="0"/>
              <a:t>lopinavir</a:t>
            </a:r>
            <a:r>
              <a:rPr lang="en-ZA" sz="3600" dirty="0" smtClean="0"/>
              <a:t> in HIV type-1-infected children taking the new tablet formulation once daily. </a:t>
            </a:r>
            <a:endParaRPr lang="en-ZA" sz="3600" dirty="0"/>
          </a:p>
        </p:txBody>
      </p:sp>
      <p:sp>
        <p:nvSpPr>
          <p:cNvPr id="3" name="Content Placeholder 2"/>
          <p:cNvSpPr>
            <a:spLocks noGrp="1"/>
          </p:cNvSpPr>
          <p:nvPr>
            <p:ph idx="1"/>
          </p:nvPr>
        </p:nvSpPr>
        <p:spPr>
          <a:xfrm>
            <a:off x="457200" y="1600200"/>
            <a:ext cx="8229600" cy="4997152"/>
          </a:xfrm>
        </p:spPr>
        <p:txBody>
          <a:bodyPr>
            <a:normAutofit fontScale="47500" lnSpcReduction="20000"/>
          </a:bodyPr>
          <a:lstStyle/>
          <a:p>
            <a:r>
              <a:rPr lang="en-ZA" sz="3800" dirty="0" smtClean="0"/>
              <a:t>15 HIV type-1-infected children </a:t>
            </a:r>
          </a:p>
          <a:p>
            <a:r>
              <a:rPr lang="en-ZA" sz="3800" dirty="0" smtClean="0"/>
              <a:t> 4 - 15 years of age. </a:t>
            </a:r>
          </a:p>
          <a:p>
            <a:r>
              <a:rPr lang="en-ZA" sz="3800" dirty="0" smtClean="0"/>
              <a:t> target dose of 460/115 mg/m2 was administered once daily. </a:t>
            </a:r>
          </a:p>
          <a:p>
            <a:r>
              <a:rPr lang="en-ZA" sz="3800" dirty="0" smtClean="0"/>
              <a:t>RESULTS: </a:t>
            </a:r>
          </a:p>
          <a:p>
            <a:r>
              <a:rPr lang="en-ZA" sz="3800" dirty="0" smtClean="0"/>
              <a:t>The median </a:t>
            </a:r>
            <a:r>
              <a:rPr lang="en-ZA" sz="3800" dirty="0" err="1" smtClean="0"/>
              <a:t>lopinavir</a:t>
            </a:r>
            <a:r>
              <a:rPr lang="en-ZA" sz="3800" dirty="0" smtClean="0"/>
              <a:t> dose was 498 mg/m2 (range 424-548).</a:t>
            </a:r>
          </a:p>
          <a:p>
            <a:r>
              <a:rPr lang="en-ZA" sz="3800" dirty="0" smtClean="0"/>
              <a:t>Mean  AUC</a:t>
            </a:r>
            <a:r>
              <a:rPr lang="en-ZA" sz="3800" baseline="-25000" dirty="0" smtClean="0"/>
              <a:t>0-24h</a:t>
            </a:r>
            <a:r>
              <a:rPr lang="en-ZA" sz="3800" dirty="0" smtClean="0"/>
              <a:t> for </a:t>
            </a:r>
            <a:r>
              <a:rPr lang="en-ZA" sz="3800" dirty="0" err="1" smtClean="0"/>
              <a:t>lopinavir</a:t>
            </a:r>
            <a:r>
              <a:rPr lang="en-ZA" sz="3800" dirty="0" smtClean="0"/>
              <a:t>  was 217.9 +/- 44.9 mg/l x h, </a:t>
            </a:r>
          </a:p>
          <a:p>
            <a:r>
              <a:rPr lang="en-ZA" sz="3800" dirty="0" smtClean="0"/>
              <a:t>C</a:t>
            </a:r>
            <a:r>
              <a:rPr lang="en-ZA" sz="3800" baseline="-25000" dirty="0" smtClean="0"/>
              <a:t>max</a:t>
            </a:r>
            <a:r>
              <a:rPr lang="en-ZA" sz="3800" dirty="0" smtClean="0"/>
              <a:t>  14.8 +/- 2.4 mg/l </a:t>
            </a:r>
          </a:p>
          <a:p>
            <a:r>
              <a:rPr lang="en-ZA" sz="3800" dirty="0" smtClean="0"/>
              <a:t>C</a:t>
            </a:r>
            <a:r>
              <a:rPr lang="en-ZA" sz="3800" baseline="-25000" dirty="0" smtClean="0"/>
              <a:t>min</a:t>
            </a:r>
            <a:r>
              <a:rPr lang="en-ZA" sz="3800" dirty="0" smtClean="0"/>
              <a:t>  3.1 +/- 2.6 mg/l. </a:t>
            </a:r>
          </a:p>
          <a:p>
            <a:r>
              <a:rPr lang="en-ZA" sz="3800" dirty="0" smtClean="0"/>
              <a:t>T1/2  of </a:t>
            </a:r>
            <a:r>
              <a:rPr lang="en-ZA" sz="3800" dirty="0" err="1" smtClean="0"/>
              <a:t>lopinavir</a:t>
            </a:r>
            <a:r>
              <a:rPr lang="en-ZA" sz="3800" dirty="0" smtClean="0"/>
              <a:t> was 5.8 +/- 4.5 h </a:t>
            </a:r>
          </a:p>
          <a:p>
            <a:r>
              <a:rPr lang="en-ZA" sz="3800" dirty="0" smtClean="0"/>
              <a:t> median time to maximum concentration was 5.8 h (range 1.8-12.2). </a:t>
            </a:r>
          </a:p>
          <a:p>
            <a:r>
              <a:rPr lang="en-ZA" sz="3800" dirty="0" smtClean="0"/>
              <a:t>Overall, the tablet formulation resulted in greater exposure to </a:t>
            </a:r>
            <a:r>
              <a:rPr lang="en-ZA" sz="3800" dirty="0" err="1" smtClean="0"/>
              <a:t>lopinavir</a:t>
            </a:r>
            <a:r>
              <a:rPr lang="en-ZA" sz="3800" dirty="0" smtClean="0"/>
              <a:t> with less variability compared with the soft-gel capsule formulation.</a:t>
            </a:r>
          </a:p>
          <a:p>
            <a:r>
              <a:rPr lang="en-ZA" sz="3800" dirty="0" smtClean="0"/>
              <a:t> All children treated with the new adult tablet formulation had undetectable viral loads (&lt; 50 copies/ml) during 24 weeks follow-up.</a:t>
            </a:r>
          </a:p>
          <a:p>
            <a:endParaRPr lang="en-ZA" sz="3800" dirty="0" smtClean="0"/>
          </a:p>
          <a:p>
            <a:r>
              <a:rPr lang="en-ZA" sz="3800" dirty="0" smtClean="0"/>
              <a:t>CONCLUSIONS: The tablet formulation could probably result in improved </a:t>
            </a:r>
            <a:r>
              <a:rPr lang="en-ZA" sz="3800" dirty="0" err="1" smtClean="0"/>
              <a:t>lopinavir</a:t>
            </a:r>
            <a:r>
              <a:rPr lang="en-ZA" sz="3800" dirty="0" smtClean="0"/>
              <a:t> dosing and increases the feasibility of once-daily </a:t>
            </a:r>
            <a:r>
              <a:rPr lang="en-ZA" sz="3800" dirty="0" err="1" smtClean="0"/>
              <a:t>lopinavir</a:t>
            </a:r>
            <a:r>
              <a:rPr lang="en-ZA" sz="3800" dirty="0" smtClean="0"/>
              <a:t>/ritonavir-based regimens in children.</a:t>
            </a:r>
          </a:p>
          <a:p>
            <a:endParaRPr lang="en-ZA" dirty="0"/>
          </a:p>
        </p:txBody>
      </p:sp>
      <p:sp>
        <p:nvSpPr>
          <p:cNvPr id="4" name="TextBox 3"/>
          <p:cNvSpPr txBox="1"/>
          <p:nvPr/>
        </p:nvSpPr>
        <p:spPr>
          <a:xfrm rot="16200000">
            <a:off x="6578322" y="3124075"/>
            <a:ext cx="4176464" cy="646331"/>
          </a:xfrm>
          <a:prstGeom prst="rect">
            <a:avLst/>
          </a:prstGeom>
          <a:noFill/>
        </p:spPr>
        <p:txBody>
          <a:bodyPr wrap="square" rtlCol="0">
            <a:spAutoFit/>
          </a:bodyPr>
          <a:lstStyle/>
          <a:p>
            <a:r>
              <a:rPr lang="en-ZA" u="sng" dirty="0" smtClean="0"/>
              <a:t>Antiviral  Therapy.</a:t>
            </a:r>
            <a:r>
              <a:rPr lang="en-ZA" dirty="0" smtClean="0"/>
              <a:t> </a:t>
            </a:r>
            <a:r>
              <a:rPr lang="en-ZA" dirty="0"/>
              <a:t>2008;13(8):1087-90. </a:t>
            </a:r>
            <a:br>
              <a:rPr lang="en-ZA" dirty="0"/>
            </a:br>
            <a:endParaRPr lang="en-ZA"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Koncert</a:t>
            </a:r>
            <a:endParaRPr lang="en-ZA" dirty="0"/>
          </a:p>
        </p:txBody>
      </p:sp>
      <p:sp>
        <p:nvSpPr>
          <p:cNvPr id="3" name="Content Placeholder 2"/>
          <p:cNvSpPr>
            <a:spLocks noGrp="1"/>
          </p:cNvSpPr>
          <p:nvPr>
            <p:ph idx="1"/>
          </p:nvPr>
        </p:nvSpPr>
        <p:spPr/>
        <p:txBody>
          <a:bodyPr/>
          <a:lstStyle/>
          <a:p>
            <a:endParaRPr lang="en-ZA"/>
          </a:p>
        </p:txBody>
      </p:sp>
      <p:pic>
        <p:nvPicPr>
          <p:cNvPr id="142338" name="Picture 2" descr="http://farm4.static.flickr.com/3455/3272079115_2b85933dc6.jpg"/>
          <p:cNvPicPr>
            <a:picLocks noChangeAspect="1" noChangeArrowheads="1"/>
          </p:cNvPicPr>
          <p:nvPr/>
        </p:nvPicPr>
        <p:blipFill>
          <a:blip r:embed="rId2" cstate="print"/>
          <a:srcRect/>
          <a:stretch>
            <a:fillRect/>
          </a:stretch>
        </p:blipFill>
        <p:spPr bwMode="auto">
          <a:xfrm>
            <a:off x="1115616" y="1268760"/>
            <a:ext cx="7366000" cy="4905756"/>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KONCERT trial</a:t>
            </a:r>
            <a:endParaRPr lang="en-ZA" dirty="0"/>
          </a:p>
        </p:txBody>
      </p:sp>
      <p:sp>
        <p:nvSpPr>
          <p:cNvPr id="3" name="Content Placeholder 2"/>
          <p:cNvSpPr>
            <a:spLocks noGrp="1"/>
          </p:cNvSpPr>
          <p:nvPr>
            <p:ph idx="1"/>
          </p:nvPr>
        </p:nvSpPr>
        <p:spPr>
          <a:xfrm>
            <a:off x="0" y="1628800"/>
            <a:ext cx="8892480" cy="4625609"/>
          </a:xfrm>
        </p:spPr>
        <p:txBody>
          <a:bodyPr>
            <a:normAutofit/>
          </a:bodyPr>
          <a:lstStyle/>
          <a:p>
            <a:r>
              <a:rPr lang="en-ZA" dirty="0" smtClean="0"/>
              <a:t>A </a:t>
            </a:r>
            <a:r>
              <a:rPr lang="en-ZA" sz="3600" b="1" dirty="0" smtClean="0">
                <a:solidFill>
                  <a:srgbClr val="FF0000"/>
                </a:solidFill>
              </a:rPr>
              <a:t>K</a:t>
            </a:r>
            <a:r>
              <a:rPr lang="en-ZA" dirty="0" smtClean="0"/>
              <a:t>aletra </a:t>
            </a:r>
            <a:r>
              <a:rPr lang="en-ZA" sz="3600" b="1" dirty="0" smtClean="0">
                <a:solidFill>
                  <a:srgbClr val="FF0000"/>
                </a:solidFill>
              </a:rPr>
              <a:t>ONCE</a:t>
            </a:r>
            <a:r>
              <a:rPr lang="en-ZA" dirty="0" smtClean="0"/>
              <a:t> Daily Randomised Trial of the Pharmacokinetics, Safety and Efficacy of Twice-daily Versus Once-daily Lopinavir/</a:t>
            </a:r>
            <a:r>
              <a:rPr lang="en-ZA" sz="3600" b="1" dirty="0" smtClean="0">
                <a:solidFill>
                  <a:srgbClr val="FF0000"/>
                </a:solidFill>
              </a:rPr>
              <a:t>R</a:t>
            </a:r>
            <a:r>
              <a:rPr lang="en-ZA" dirty="0" smtClean="0"/>
              <a:t>itonavir </a:t>
            </a:r>
            <a:r>
              <a:rPr lang="en-ZA" sz="3500" b="1" dirty="0" smtClean="0">
                <a:solidFill>
                  <a:srgbClr val="FF0000"/>
                </a:solidFill>
              </a:rPr>
              <a:t>T</a:t>
            </a:r>
            <a:r>
              <a:rPr lang="en-ZA" dirty="0" smtClean="0"/>
              <a:t>ablets Dosed by Weight as Part of Combination Antiretroviral Therapy in Human Immunodeficiency Virus-1 (HIV-1) Infected Children (PENTA 18)</a:t>
            </a:r>
            <a:endParaRPr lang="en-US" dirty="0" smtClean="0"/>
          </a:p>
          <a:p>
            <a:r>
              <a:rPr lang="en-US" dirty="0" smtClean="0"/>
              <a:t>A large randomized study </a:t>
            </a:r>
            <a:endParaRPr lang="en-ZA"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914400"/>
          </a:xfrm>
        </p:spPr>
        <p:txBody>
          <a:bodyPr/>
          <a:lstStyle/>
          <a:p>
            <a:r>
              <a:rPr lang="en-US" sz="2700"/>
              <a:t>Nucleoside Reverse Transcriptase Inhibitors (NRTI's)</a:t>
            </a:r>
            <a:endParaRPr lang="en-GB" sz="2700"/>
          </a:p>
        </p:txBody>
      </p:sp>
      <p:sp>
        <p:nvSpPr>
          <p:cNvPr id="25603" name="Rectangle 3"/>
          <p:cNvSpPr>
            <a:spLocks noGrp="1" noChangeArrowheads="1"/>
          </p:cNvSpPr>
          <p:nvPr>
            <p:ph type="body" idx="1"/>
          </p:nvPr>
        </p:nvSpPr>
        <p:spPr>
          <a:xfrm>
            <a:off x="533400" y="1524000"/>
            <a:ext cx="7772400" cy="5029200"/>
          </a:xfrm>
        </p:spPr>
        <p:txBody>
          <a:bodyPr>
            <a:normAutofit lnSpcReduction="10000"/>
          </a:bodyPr>
          <a:lstStyle/>
          <a:p>
            <a:pPr>
              <a:lnSpc>
                <a:spcPct val="90000"/>
              </a:lnSpc>
              <a:buClr>
                <a:srgbClr val="009900"/>
              </a:buClr>
              <a:buFontTx/>
              <a:buChar char="o"/>
            </a:pPr>
            <a:r>
              <a:rPr lang="en-US" sz="2800" dirty="0">
                <a:solidFill>
                  <a:srgbClr val="010000"/>
                </a:solidFill>
              </a:rPr>
              <a:t>Backbone of any Therapy</a:t>
            </a:r>
          </a:p>
          <a:p>
            <a:pPr>
              <a:lnSpc>
                <a:spcPct val="90000"/>
              </a:lnSpc>
              <a:buClr>
                <a:srgbClr val="009900"/>
              </a:buClr>
              <a:buFontTx/>
              <a:buChar char="o"/>
            </a:pPr>
            <a:r>
              <a:rPr lang="en-US" sz="2800" dirty="0" smtClean="0">
                <a:solidFill>
                  <a:srgbClr val="FF0000"/>
                </a:solidFill>
              </a:rPr>
              <a:t>3TC</a:t>
            </a:r>
            <a:r>
              <a:rPr lang="en-US" sz="2800" dirty="0" smtClean="0">
                <a:solidFill>
                  <a:srgbClr val="010000"/>
                </a:solidFill>
              </a:rPr>
              <a:t> </a:t>
            </a:r>
            <a:r>
              <a:rPr lang="en-US" sz="2800" dirty="0">
                <a:solidFill>
                  <a:srgbClr val="010000"/>
                </a:solidFill>
              </a:rPr>
              <a:t>develops rapid resistance (M184V)</a:t>
            </a:r>
          </a:p>
          <a:p>
            <a:pPr>
              <a:lnSpc>
                <a:spcPct val="90000"/>
              </a:lnSpc>
              <a:buClr>
                <a:srgbClr val="009900"/>
              </a:buClr>
              <a:buFontTx/>
              <a:buChar char="o"/>
            </a:pPr>
            <a:r>
              <a:rPr lang="en-US" sz="2800" dirty="0">
                <a:solidFill>
                  <a:srgbClr val="FF0000"/>
                </a:solidFill>
              </a:rPr>
              <a:t>ddI</a:t>
            </a:r>
            <a:r>
              <a:rPr lang="en-US" sz="2800" dirty="0">
                <a:solidFill>
                  <a:srgbClr val="010000"/>
                </a:solidFill>
              </a:rPr>
              <a:t> needs to be taken on an empty stomach</a:t>
            </a:r>
          </a:p>
          <a:p>
            <a:pPr>
              <a:lnSpc>
                <a:spcPct val="90000"/>
              </a:lnSpc>
              <a:buClr>
                <a:srgbClr val="009900"/>
              </a:buClr>
              <a:buFontTx/>
              <a:buChar char="o"/>
            </a:pPr>
            <a:r>
              <a:rPr lang="en-US" sz="2800" dirty="0">
                <a:solidFill>
                  <a:srgbClr val="FF0000"/>
                </a:solidFill>
              </a:rPr>
              <a:t>ddI</a:t>
            </a:r>
            <a:r>
              <a:rPr lang="en-US" sz="2800" dirty="0">
                <a:solidFill>
                  <a:srgbClr val="010000"/>
                </a:solidFill>
              </a:rPr>
              <a:t> needs to be separated from the PI by 1-2 hrs</a:t>
            </a:r>
          </a:p>
          <a:p>
            <a:pPr>
              <a:lnSpc>
                <a:spcPct val="90000"/>
              </a:lnSpc>
              <a:buClr>
                <a:srgbClr val="009900"/>
              </a:buClr>
              <a:buFontTx/>
              <a:buChar char="o"/>
            </a:pPr>
            <a:r>
              <a:rPr lang="en-US" sz="2800" dirty="0">
                <a:solidFill>
                  <a:srgbClr val="010000"/>
                </a:solidFill>
              </a:rPr>
              <a:t>Mitochondrial side-effects</a:t>
            </a:r>
          </a:p>
          <a:p>
            <a:pPr>
              <a:lnSpc>
                <a:spcPct val="90000"/>
              </a:lnSpc>
              <a:buClr>
                <a:srgbClr val="009900"/>
              </a:buClr>
              <a:buFontTx/>
              <a:buChar char="o"/>
            </a:pPr>
            <a:r>
              <a:rPr lang="en-US" sz="2800" dirty="0">
                <a:solidFill>
                  <a:srgbClr val="010000"/>
                </a:solidFill>
              </a:rPr>
              <a:t>Lactic Acidosis</a:t>
            </a:r>
          </a:p>
          <a:p>
            <a:pPr>
              <a:lnSpc>
                <a:spcPct val="90000"/>
              </a:lnSpc>
              <a:buClr>
                <a:srgbClr val="009900"/>
              </a:buClr>
              <a:buFontTx/>
              <a:buChar char="o"/>
            </a:pPr>
            <a:r>
              <a:rPr lang="en-US" sz="2800" dirty="0">
                <a:solidFill>
                  <a:srgbClr val="FF0000"/>
                </a:solidFill>
              </a:rPr>
              <a:t>AZT</a:t>
            </a:r>
            <a:r>
              <a:rPr lang="en-US" sz="2800" dirty="0">
                <a:solidFill>
                  <a:srgbClr val="010000"/>
                </a:solidFill>
              </a:rPr>
              <a:t> bone marrow suppression</a:t>
            </a:r>
          </a:p>
          <a:p>
            <a:pPr>
              <a:lnSpc>
                <a:spcPct val="90000"/>
              </a:lnSpc>
              <a:buClr>
                <a:srgbClr val="009900"/>
              </a:buClr>
              <a:buFontTx/>
              <a:buChar char="o"/>
            </a:pPr>
            <a:r>
              <a:rPr lang="en-US" sz="2800" dirty="0">
                <a:solidFill>
                  <a:srgbClr val="FF0000"/>
                </a:solidFill>
              </a:rPr>
              <a:t>d4T</a:t>
            </a:r>
            <a:r>
              <a:rPr lang="en-US" sz="2800" dirty="0">
                <a:solidFill>
                  <a:srgbClr val="010000"/>
                </a:solidFill>
              </a:rPr>
              <a:t> peripheral neuropathy</a:t>
            </a:r>
          </a:p>
          <a:p>
            <a:pPr>
              <a:lnSpc>
                <a:spcPct val="90000"/>
              </a:lnSpc>
              <a:buClr>
                <a:srgbClr val="009900"/>
              </a:buClr>
              <a:buFontTx/>
              <a:buChar char="o"/>
            </a:pPr>
            <a:r>
              <a:rPr lang="en-US" sz="2800" dirty="0">
                <a:solidFill>
                  <a:srgbClr val="FF0000"/>
                </a:solidFill>
              </a:rPr>
              <a:t>ddI  </a:t>
            </a:r>
            <a:r>
              <a:rPr lang="en-US" sz="2800" dirty="0">
                <a:solidFill>
                  <a:srgbClr val="010000"/>
                </a:solidFill>
              </a:rPr>
              <a:t>pancreatitis, peripheral neuropathy</a:t>
            </a:r>
          </a:p>
          <a:p>
            <a:pPr>
              <a:lnSpc>
                <a:spcPct val="90000"/>
              </a:lnSpc>
              <a:buClr>
                <a:srgbClr val="009900"/>
              </a:buClr>
              <a:buFontTx/>
              <a:buChar char="o"/>
            </a:pPr>
            <a:r>
              <a:rPr lang="en-US" sz="2800" dirty="0" err="1">
                <a:solidFill>
                  <a:srgbClr val="FF0000"/>
                </a:solidFill>
              </a:rPr>
              <a:t>ddC</a:t>
            </a:r>
            <a:r>
              <a:rPr lang="en-US" sz="2800" dirty="0">
                <a:solidFill>
                  <a:srgbClr val="010000"/>
                </a:solidFill>
              </a:rPr>
              <a:t> peripheral neuropathy, mouth ulcers</a:t>
            </a:r>
          </a:p>
          <a:p>
            <a:pPr>
              <a:lnSpc>
                <a:spcPct val="90000"/>
              </a:lnSpc>
              <a:buClr>
                <a:srgbClr val="009900"/>
              </a:buClr>
              <a:buFontTx/>
              <a:buChar char="o"/>
            </a:pPr>
            <a:r>
              <a:rPr lang="en-US" sz="2800" dirty="0">
                <a:solidFill>
                  <a:srgbClr val="FF0000"/>
                </a:solidFill>
              </a:rPr>
              <a:t>ABC</a:t>
            </a:r>
            <a:r>
              <a:rPr lang="en-US" sz="2800" dirty="0">
                <a:solidFill>
                  <a:srgbClr val="010000"/>
                </a:solidFill>
              </a:rPr>
              <a:t> hypersensitivity reaction</a:t>
            </a:r>
          </a:p>
          <a:p>
            <a:pPr>
              <a:lnSpc>
                <a:spcPct val="90000"/>
              </a:lnSpc>
              <a:buClr>
                <a:srgbClr val="FFFF00"/>
              </a:buClr>
            </a:pPr>
            <a:endParaRPr lang="en-US" sz="2400" dirty="0">
              <a:solidFill>
                <a:srgbClr val="010000"/>
              </a:solidFill>
            </a:endParaRPr>
          </a:p>
          <a:p>
            <a:pPr>
              <a:lnSpc>
                <a:spcPct val="90000"/>
              </a:lnSpc>
              <a:buClr>
                <a:srgbClr val="FFFF00"/>
              </a:buClr>
            </a:pPr>
            <a:endParaRPr lang="en-US" sz="2400" dirty="0">
              <a:solidFill>
                <a:srgbClr val="010000"/>
              </a:solidFill>
            </a:endParaRPr>
          </a:p>
          <a:p>
            <a:pPr>
              <a:lnSpc>
                <a:spcPct val="90000"/>
              </a:lnSpc>
            </a:pPr>
            <a:endParaRPr lang="en-GB" sz="2400" dirty="0">
              <a:solidFill>
                <a:srgbClr val="FF0000"/>
              </a:solidFill>
            </a:endParaRPr>
          </a:p>
        </p:txBody>
      </p:sp>
      <p:sp>
        <p:nvSpPr>
          <p:cNvPr id="25604" name="Text Box 4"/>
          <p:cNvSpPr txBox="1">
            <a:spLocks noChangeArrowheads="1"/>
          </p:cNvSpPr>
          <p:nvPr/>
        </p:nvSpPr>
        <p:spPr bwMode="auto">
          <a:xfrm>
            <a:off x="914400" y="685800"/>
            <a:ext cx="7543800" cy="779463"/>
          </a:xfrm>
          <a:prstGeom prst="rect">
            <a:avLst/>
          </a:prstGeom>
          <a:noFill/>
          <a:ln w="9525">
            <a:noFill/>
            <a:miter lim="800000"/>
            <a:headEnd/>
            <a:tailEnd/>
          </a:ln>
          <a:effectLst/>
        </p:spPr>
        <p:txBody>
          <a:bodyPr>
            <a:spAutoFit/>
          </a:bodyPr>
          <a:lstStyle/>
          <a:p>
            <a:pPr>
              <a:spcBef>
                <a:spcPct val="50000"/>
              </a:spcBef>
            </a:pPr>
            <a:r>
              <a:rPr lang="en-US" sz="1800" b="1">
                <a:solidFill>
                  <a:srgbClr val="990099"/>
                </a:solidFill>
              </a:rPr>
              <a:t>Zidovudine ZDV AZT	   Didanosine ddI           Zalcitabine ddC</a:t>
            </a:r>
          </a:p>
          <a:p>
            <a:pPr>
              <a:spcBef>
                <a:spcPct val="50000"/>
              </a:spcBef>
            </a:pPr>
            <a:r>
              <a:rPr lang="en-US" sz="1800" b="1">
                <a:solidFill>
                  <a:srgbClr val="990099"/>
                </a:solidFill>
              </a:rPr>
              <a:t>Stavudine d4T		   3TC		            Abacavir ABC</a:t>
            </a:r>
            <a:endParaRPr lang="en-GB" sz="1800" b="1">
              <a:solidFill>
                <a:srgbClr val="990099"/>
              </a:solidFill>
            </a:endParaRPr>
          </a:p>
        </p:txBody>
      </p:sp>
    </p:spTree>
  </p:cSld>
  <p:clrMapOvr>
    <a:masterClrMapping/>
  </p:clrMapOvr>
  <p:transition spd="med">
    <p:pull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KONCERT TRIAL</a:t>
            </a:r>
            <a:endParaRPr lang="en-ZA" dirty="0"/>
          </a:p>
        </p:txBody>
      </p:sp>
      <p:sp>
        <p:nvSpPr>
          <p:cNvPr id="3" name="Content Placeholder 2"/>
          <p:cNvSpPr>
            <a:spLocks noGrp="1"/>
          </p:cNvSpPr>
          <p:nvPr>
            <p:ph idx="1"/>
          </p:nvPr>
        </p:nvSpPr>
        <p:spPr>
          <a:xfrm>
            <a:off x="431032" y="1412776"/>
            <a:ext cx="8712968" cy="5112567"/>
          </a:xfrm>
        </p:spPr>
        <p:txBody>
          <a:bodyPr>
            <a:normAutofit fontScale="70000" lnSpcReduction="20000"/>
          </a:bodyPr>
          <a:lstStyle/>
          <a:p>
            <a:r>
              <a:rPr lang="en-ZA" dirty="0" smtClean="0"/>
              <a:t>will evaluate the pharmacokinetics, safety, efficacy and acceptability of twice- and once-daily dosing of LPV/r tablets  dosed by weight in HIV-1 infected children who are currently taking LPV/r as part of their ART and  who are currently have a VL&lt;50 copies/ml. </a:t>
            </a:r>
          </a:p>
          <a:p>
            <a:endParaRPr lang="en-ZA" dirty="0" smtClean="0"/>
          </a:p>
          <a:p>
            <a:r>
              <a:rPr lang="en-ZA" dirty="0" smtClean="0"/>
              <a:t>Specifically:</a:t>
            </a:r>
          </a:p>
          <a:p>
            <a:r>
              <a:rPr lang="en-ZA" dirty="0" smtClean="0"/>
              <a:t>To confirm weight-based dosing recommendations by evaluating the pharmacokinetics of twice-daily LPV/r  half strength formulation tablets dosed on body weight and comparing to historical adult and paediatric data of pharmacokinetics of LPV/r soft gel capsules and oral solution respectively .</a:t>
            </a:r>
          </a:p>
          <a:p>
            <a:r>
              <a:rPr lang="en-ZA" dirty="0" smtClean="0"/>
              <a:t>To compare the pharmacokinetics of twice-daily LPV/r tablets with once-daily dosing in the same children.</a:t>
            </a:r>
          </a:p>
          <a:p>
            <a:r>
              <a:rPr lang="en-ZA" dirty="0" smtClean="0"/>
              <a:t>To evaluate whether once-daily dosing of LPV/r  is comparable to twice-daily dosing in terms of virological suppression at 48 weeks. Adherence and acceptability will also be compared.</a:t>
            </a:r>
          </a:p>
          <a:p>
            <a:r>
              <a:rPr lang="en-ZA" dirty="0" smtClean="0"/>
              <a:t>Trial recruiting at present</a:t>
            </a:r>
          </a:p>
          <a:p>
            <a:endParaRPr lang="en-ZA" dirty="0"/>
          </a:p>
        </p:txBody>
      </p:sp>
      <p:sp>
        <p:nvSpPr>
          <p:cNvPr id="66563" name="Rectangle 3"/>
          <p:cNvSpPr>
            <a:spLocks noChangeArrowheads="1"/>
          </p:cNvSpPr>
          <p:nvPr/>
        </p:nvSpPr>
        <p:spPr bwMode="auto">
          <a:xfrm>
            <a:off x="323528" y="6296635"/>
            <a:ext cx="793916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Calibri" pitchFamily="34" charset="0"/>
                <a:cs typeface="Arial" pitchFamily="34" charset="0"/>
                <a:hlinkClick r:id="rId2"/>
              </a:rPr>
              <a:t>http://clinicaltrials.gov/ct2/show/NCT01196195?term=lopinavir+AND+children&amp;rank=1</a:t>
            </a:r>
            <a:endParaRPr kumimoji="0" lang="en-US" sz="2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Can Kaletra given once daily in Children</a:t>
            </a:r>
            <a:endParaRPr lang="en-ZA" dirty="0"/>
          </a:p>
        </p:txBody>
      </p:sp>
      <p:sp>
        <p:nvSpPr>
          <p:cNvPr id="3" name="Content Placeholder 2"/>
          <p:cNvSpPr>
            <a:spLocks noGrp="1"/>
          </p:cNvSpPr>
          <p:nvPr>
            <p:ph idx="1"/>
          </p:nvPr>
        </p:nvSpPr>
        <p:spPr/>
        <p:txBody>
          <a:bodyPr/>
          <a:lstStyle/>
          <a:p>
            <a:r>
              <a:rPr lang="en-ZA" dirty="0" smtClean="0"/>
              <a:t>Sample sizes have been small</a:t>
            </a:r>
          </a:p>
          <a:p>
            <a:r>
              <a:rPr lang="en-ZA" dirty="0" smtClean="0"/>
              <a:t>Awaiting KONCERT trial</a:t>
            </a:r>
          </a:p>
          <a:p>
            <a:r>
              <a:rPr lang="en-ZA" dirty="0" smtClean="0"/>
              <a:t>High viral load issue not fully resolved</a:t>
            </a:r>
          </a:p>
          <a:p>
            <a:r>
              <a:rPr lang="en-ZA" dirty="0" smtClean="0"/>
              <a:t>Vomiting seems to be a problem early on</a:t>
            </a:r>
          </a:p>
          <a:p>
            <a:r>
              <a:rPr lang="en-ZA" dirty="0" smtClean="0"/>
              <a:t>Probably best if not done routinely until more data</a:t>
            </a:r>
          </a:p>
          <a:p>
            <a:r>
              <a:rPr lang="en-ZA" dirty="0" smtClean="0"/>
              <a:t>In selected cases may be appropriate</a:t>
            </a:r>
            <a:endParaRPr lang="en-ZA" dirty="0"/>
          </a:p>
        </p:txBody>
      </p:sp>
      <p:sp>
        <p:nvSpPr>
          <p:cNvPr id="4" name="TextBox 3"/>
          <p:cNvSpPr txBox="1"/>
          <p:nvPr/>
        </p:nvSpPr>
        <p:spPr>
          <a:xfrm>
            <a:off x="4355976" y="6211669"/>
            <a:ext cx="4176464" cy="646331"/>
          </a:xfrm>
          <a:prstGeom prst="rect">
            <a:avLst/>
          </a:prstGeom>
          <a:noFill/>
        </p:spPr>
        <p:txBody>
          <a:bodyPr wrap="square" rtlCol="0">
            <a:spAutoFit/>
          </a:bodyPr>
          <a:lstStyle/>
          <a:p>
            <a:r>
              <a:rPr lang="en-ZA" dirty="0"/>
              <a:t/>
            </a:r>
            <a:br>
              <a:rPr lang="en-ZA" dirty="0"/>
            </a:br>
            <a:endParaRPr lang="en-ZA" dirty="0"/>
          </a:p>
        </p:txBody>
      </p:sp>
      <p:pic>
        <p:nvPicPr>
          <p:cNvPr id="5" name="Picture 1028" descr="ANMWI081"/>
          <p:cNvPicPr>
            <a:picLocks noChangeAspect="1" noChangeArrowheads="1"/>
          </p:cNvPicPr>
          <p:nvPr/>
        </p:nvPicPr>
        <p:blipFill>
          <a:blip r:embed="rId2" cstate="print"/>
          <a:srcRect/>
          <a:stretch>
            <a:fillRect/>
          </a:stretch>
        </p:blipFill>
        <p:spPr bwMode="auto">
          <a:xfrm>
            <a:off x="6948264" y="1340768"/>
            <a:ext cx="1845241" cy="978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a:xfrm>
            <a:off x="609600" y="304800"/>
            <a:ext cx="7772400" cy="1143000"/>
          </a:xfrm>
        </p:spPr>
        <p:txBody>
          <a:bodyPr/>
          <a:lstStyle/>
          <a:p>
            <a:r>
              <a:rPr lang="en-US" b="1"/>
              <a:t>Lopinavir/ritonavir</a:t>
            </a:r>
          </a:p>
        </p:txBody>
      </p:sp>
      <p:sp>
        <p:nvSpPr>
          <p:cNvPr id="156675" name="Rectangle 1027"/>
          <p:cNvSpPr>
            <a:spLocks noGrp="1" noChangeArrowheads="1"/>
          </p:cNvSpPr>
          <p:nvPr>
            <p:ph type="body" idx="1"/>
          </p:nvPr>
        </p:nvSpPr>
        <p:spPr>
          <a:xfrm>
            <a:off x="0" y="1772816"/>
            <a:ext cx="8820472" cy="4752528"/>
          </a:xfrm>
        </p:spPr>
        <p:txBody>
          <a:bodyPr>
            <a:normAutofit fontScale="77500" lnSpcReduction="20000"/>
          </a:bodyPr>
          <a:lstStyle/>
          <a:p>
            <a:pPr>
              <a:lnSpc>
                <a:spcPct val="90000"/>
              </a:lnSpc>
            </a:pPr>
            <a:r>
              <a:rPr lang="en-US" sz="2800" dirty="0" err="1"/>
              <a:t>Diarrhoea,headache,asthenia,nausea</a:t>
            </a:r>
            <a:r>
              <a:rPr lang="en-US" sz="2800" dirty="0"/>
              <a:t> &amp; vomiting</a:t>
            </a:r>
          </a:p>
          <a:p>
            <a:pPr>
              <a:lnSpc>
                <a:spcPct val="90000"/>
              </a:lnSpc>
            </a:pPr>
            <a:r>
              <a:rPr lang="en-US" sz="2800" dirty="0"/>
              <a:t>    Cholesterol &amp; Triglycerides, </a:t>
            </a:r>
            <a:r>
              <a:rPr lang="en-US" sz="2800" dirty="0" err="1"/>
              <a:t>pancreatitis,hyperglycaemia</a:t>
            </a:r>
            <a:r>
              <a:rPr lang="en-US" sz="2800" dirty="0"/>
              <a:t>, hepatitis, </a:t>
            </a:r>
            <a:r>
              <a:rPr lang="en-US" sz="2800" dirty="0" smtClean="0"/>
              <a:t>Lipodystrophy</a:t>
            </a:r>
          </a:p>
          <a:p>
            <a:pPr>
              <a:lnSpc>
                <a:spcPct val="90000"/>
              </a:lnSpc>
            </a:pPr>
            <a:r>
              <a:rPr lang="en-US" sz="2800" dirty="0" err="1" smtClean="0"/>
              <a:t>Arrythmias</a:t>
            </a:r>
            <a:endParaRPr lang="en-US" sz="2800" dirty="0"/>
          </a:p>
          <a:p>
            <a:pPr>
              <a:lnSpc>
                <a:spcPct val="90000"/>
              </a:lnSpc>
              <a:buFontTx/>
              <a:buNone/>
            </a:pPr>
            <a:r>
              <a:rPr lang="en-US" sz="3600" b="1" dirty="0">
                <a:solidFill>
                  <a:srgbClr val="0000FF"/>
                </a:solidFill>
              </a:rPr>
              <a:t>SPECIAL INSTRUCTIONS</a:t>
            </a:r>
          </a:p>
          <a:p>
            <a:pPr>
              <a:lnSpc>
                <a:spcPct val="90000"/>
              </a:lnSpc>
            </a:pPr>
            <a:r>
              <a:rPr lang="en-US" sz="2800" dirty="0" smtClean="0"/>
              <a:t>Administer solution </a:t>
            </a:r>
            <a:r>
              <a:rPr lang="en-US" sz="2800" dirty="0"/>
              <a:t>with </a:t>
            </a:r>
            <a:r>
              <a:rPr lang="en-US" sz="2800" dirty="0" smtClean="0"/>
              <a:t>food</a:t>
            </a:r>
          </a:p>
          <a:p>
            <a:pPr>
              <a:lnSpc>
                <a:spcPct val="90000"/>
              </a:lnSpc>
            </a:pPr>
            <a:r>
              <a:rPr lang="en-US" sz="2800" dirty="0" smtClean="0"/>
              <a:t>Dose solution in ml not mg and Aluvia in tablets not mg</a:t>
            </a:r>
          </a:p>
          <a:p>
            <a:pPr>
              <a:lnSpc>
                <a:spcPct val="90000"/>
              </a:lnSpc>
            </a:pPr>
            <a:r>
              <a:rPr lang="en-US" sz="2800" dirty="0" smtClean="0"/>
              <a:t>Aluvia can be given with or without food (food may enhance </a:t>
            </a:r>
            <a:r>
              <a:rPr lang="en-US" sz="2800" dirty="0" err="1" smtClean="0"/>
              <a:t>tolerabilty</a:t>
            </a:r>
            <a:r>
              <a:rPr lang="en-US" sz="2800" dirty="0" smtClean="0"/>
              <a:t>)</a:t>
            </a:r>
          </a:p>
          <a:p>
            <a:pPr>
              <a:lnSpc>
                <a:spcPct val="90000"/>
              </a:lnSpc>
            </a:pPr>
            <a:r>
              <a:rPr lang="en-US" sz="2800" dirty="0" smtClean="0"/>
              <a:t>Do </a:t>
            </a:r>
            <a:r>
              <a:rPr lang="en-US" sz="2800" b="1" dirty="0" smtClean="0">
                <a:solidFill>
                  <a:srgbClr val="FF0000"/>
                </a:solidFill>
              </a:rPr>
              <a:t>NOT</a:t>
            </a:r>
            <a:r>
              <a:rPr lang="en-US" sz="2800" dirty="0" smtClean="0"/>
              <a:t> crush or halve Aluvia tablets</a:t>
            </a:r>
          </a:p>
          <a:p>
            <a:pPr>
              <a:lnSpc>
                <a:spcPct val="90000"/>
              </a:lnSpc>
            </a:pPr>
            <a:r>
              <a:rPr lang="en-US" sz="2800" dirty="0" smtClean="0"/>
              <a:t>Give </a:t>
            </a:r>
            <a:r>
              <a:rPr lang="en-US" sz="2800" dirty="0"/>
              <a:t>ddI 1 hour before or 2 hours after LPV/RTV</a:t>
            </a:r>
          </a:p>
          <a:p>
            <a:pPr>
              <a:lnSpc>
                <a:spcPct val="90000"/>
              </a:lnSpc>
            </a:pPr>
            <a:r>
              <a:rPr lang="en-US" sz="2800" dirty="0" err="1" smtClean="0"/>
              <a:t>Solution.Refrigerate</a:t>
            </a:r>
            <a:r>
              <a:rPr lang="en-US" sz="2800" dirty="0"/>
              <a:t>. Stable for </a:t>
            </a:r>
            <a:r>
              <a:rPr lang="en-US" sz="2800" dirty="0" smtClean="0"/>
              <a:t>6 weeks </a:t>
            </a:r>
            <a:r>
              <a:rPr lang="en-US" sz="2800" dirty="0"/>
              <a:t>at room </a:t>
            </a:r>
            <a:r>
              <a:rPr lang="en-US" sz="2800" dirty="0" smtClean="0"/>
              <a:t>temperature</a:t>
            </a:r>
          </a:p>
          <a:p>
            <a:pPr>
              <a:lnSpc>
                <a:spcPct val="90000"/>
              </a:lnSpc>
            </a:pPr>
            <a:r>
              <a:rPr lang="en-US" sz="2800" dirty="0" smtClean="0"/>
              <a:t>Give a drink straight after dose of solution.</a:t>
            </a:r>
          </a:p>
          <a:p>
            <a:pPr>
              <a:lnSpc>
                <a:spcPct val="90000"/>
              </a:lnSpc>
            </a:pPr>
            <a:r>
              <a:rPr lang="en-US" sz="2800" dirty="0" smtClean="0"/>
              <a:t>Aluvia does not require refrigeration</a:t>
            </a:r>
          </a:p>
          <a:p>
            <a:pPr>
              <a:lnSpc>
                <a:spcPct val="90000"/>
              </a:lnSpc>
            </a:pPr>
            <a:r>
              <a:rPr lang="en-US" sz="2800" dirty="0" smtClean="0"/>
              <a:t>Do </a:t>
            </a:r>
            <a:r>
              <a:rPr lang="en-US" sz="2800" b="1" dirty="0" smtClean="0">
                <a:solidFill>
                  <a:srgbClr val="FF0000"/>
                </a:solidFill>
              </a:rPr>
              <a:t>not</a:t>
            </a:r>
            <a:r>
              <a:rPr lang="en-US" sz="2800" dirty="0" smtClean="0"/>
              <a:t> administer to premature babies or infants &lt; 14 days old</a:t>
            </a:r>
          </a:p>
          <a:p>
            <a:pPr>
              <a:lnSpc>
                <a:spcPct val="90000"/>
              </a:lnSpc>
            </a:pPr>
            <a:r>
              <a:rPr lang="en-US" sz="2800" dirty="0" smtClean="0"/>
              <a:t>Once daily dosing generally not recommended</a:t>
            </a:r>
          </a:p>
        </p:txBody>
      </p:sp>
      <p:pic>
        <p:nvPicPr>
          <p:cNvPr id="156676" name="Picture 1028" descr="ANMWI081"/>
          <p:cNvPicPr>
            <a:picLocks noChangeAspect="1" noChangeArrowheads="1"/>
          </p:cNvPicPr>
          <p:nvPr/>
        </p:nvPicPr>
        <p:blipFill>
          <a:blip r:embed="rId2" cstate="print"/>
          <a:srcRect/>
          <a:stretch>
            <a:fillRect/>
          </a:stretch>
        </p:blipFill>
        <p:spPr bwMode="auto">
          <a:xfrm>
            <a:off x="6664325" y="620688"/>
            <a:ext cx="2479675" cy="1311275"/>
          </a:xfrm>
          <a:prstGeom prst="rect">
            <a:avLst/>
          </a:prstGeom>
          <a:noFill/>
          <a:ln w="9525">
            <a:noFill/>
            <a:miter lim="800000"/>
            <a:headEnd/>
            <a:tailEnd/>
          </a:ln>
        </p:spPr>
      </p:pic>
      <p:sp>
        <p:nvSpPr>
          <p:cNvPr id="156677" name="Text Box 1029"/>
          <p:cNvSpPr txBox="1">
            <a:spLocks noChangeArrowheads="1"/>
          </p:cNvSpPr>
          <p:nvPr/>
        </p:nvSpPr>
        <p:spPr bwMode="auto">
          <a:xfrm>
            <a:off x="0" y="1124744"/>
            <a:ext cx="73914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00FF"/>
                </a:solidFill>
              </a:rPr>
              <a:t>ADVERSE EFFECTS</a:t>
            </a:r>
          </a:p>
        </p:txBody>
      </p:sp>
      <p:sp>
        <p:nvSpPr>
          <p:cNvPr id="156678" name="Line 1030"/>
          <p:cNvSpPr>
            <a:spLocks noChangeShapeType="1"/>
          </p:cNvSpPr>
          <p:nvPr/>
        </p:nvSpPr>
        <p:spPr bwMode="auto">
          <a:xfrm flipV="1">
            <a:off x="1259632" y="2492896"/>
            <a:ext cx="0" cy="304800"/>
          </a:xfrm>
          <a:prstGeom prst="line">
            <a:avLst/>
          </a:prstGeom>
          <a:noFill/>
          <a:ln w="9525">
            <a:solidFill>
              <a:schemeClr val="tx1"/>
            </a:solidFill>
            <a:round/>
            <a:headEnd/>
            <a:tailEnd type="triangle" w="med" len="med"/>
          </a:ln>
          <a:effectLst/>
        </p:spPr>
        <p:txBody>
          <a:bodyPr/>
          <a:lstStyle/>
          <a:p>
            <a:endParaRPr lang="en-ZA"/>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a:xfrm>
            <a:off x="762000" y="-228600"/>
            <a:ext cx="7772400" cy="1143000"/>
          </a:xfrm>
        </p:spPr>
        <p:txBody>
          <a:bodyPr/>
          <a:lstStyle/>
          <a:p>
            <a:r>
              <a:rPr lang="en-US" b="1" dirty="0"/>
              <a:t>Lopinavir/ritonavir</a:t>
            </a:r>
          </a:p>
        </p:txBody>
      </p:sp>
      <p:pic>
        <p:nvPicPr>
          <p:cNvPr id="154634" name="Picture 1034" descr="ANMWI081"/>
          <p:cNvPicPr>
            <a:picLocks noChangeAspect="1" noChangeArrowheads="1"/>
          </p:cNvPicPr>
          <p:nvPr/>
        </p:nvPicPr>
        <p:blipFill>
          <a:blip r:embed="rId2" cstate="print"/>
          <a:srcRect/>
          <a:stretch>
            <a:fillRect/>
          </a:stretch>
        </p:blipFill>
        <p:spPr bwMode="auto">
          <a:xfrm>
            <a:off x="7162800" y="228600"/>
            <a:ext cx="1550988" cy="819150"/>
          </a:xfrm>
          <a:prstGeom prst="rect">
            <a:avLst/>
          </a:prstGeom>
          <a:noFill/>
          <a:ln w="9525">
            <a:noFill/>
            <a:miter lim="800000"/>
            <a:headEnd/>
            <a:tailEnd/>
          </a:ln>
        </p:spPr>
      </p:pic>
      <p:sp>
        <p:nvSpPr>
          <p:cNvPr id="154636" name="Text Box 1036"/>
          <p:cNvSpPr txBox="1">
            <a:spLocks noChangeArrowheads="1"/>
          </p:cNvSpPr>
          <p:nvPr/>
        </p:nvSpPr>
        <p:spPr bwMode="auto">
          <a:xfrm>
            <a:off x="251520" y="332656"/>
            <a:ext cx="54102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rPr>
              <a:t>DOSAGE</a:t>
            </a:r>
          </a:p>
        </p:txBody>
      </p:sp>
      <p:graphicFrame>
        <p:nvGraphicFramePr>
          <p:cNvPr id="154690" name="Group 1090"/>
          <p:cNvGraphicFramePr>
            <a:graphicFrameLocks noGrp="1"/>
          </p:cNvGraphicFramePr>
          <p:nvPr>
            <p:ph type="tbl" idx="1"/>
          </p:nvPr>
        </p:nvGraphicFramePr>
        <p:xfrm>
          <a:off x="179512" y="887862"/>
          <a:ext cx="8278688" cy="5925514"/>
        </p:xfrm>
        <a:graphic>
          <a:graphicData uri="http://schemas.openxmlformats.org/drawingml/2006/table">
            <a:tbl>
              <a:tblPr/>
              <a:tblGrid>
                <a:gridCol w="4391372"/>
                <a:gridCol w="3887316"/>
              </a:tblGrid>
              <a:tr h="547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Prematures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Avoid till 2 weeks after due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9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No data &lt; 14 days. Avoid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2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Paediatrics</a:t>
                      </a: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Patients &gt; 6 months not on NVP or EFV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230mg/m</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rPr>
                        <a:t>/dose of LPV component 12 </a:t>
                      </a:r>
                      <a:r>
                        <a:rPr kumimoji="0" lang="en-US" sz="2000" b="0" i="0" u="none" strike="noStrike" cap="none" normalizeH="0" baseline="0" dirty="0" err="1" smtClean="0">
                          <a:ln>
                            <a:noFill/>
                          </a:ln>
                          <a:solidFill>
                            <a:schemeClr val="tx1"/>
                          </a:solidFill>
                          <a:effectLst/>
                          <a:latin typeface="Times New Roman" pitchFamily="18" charset="0"/>
                        </a:rPr>
                        <a:t>hrly</a:t>
                      </a:r>
                      <a:endPar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1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Paediatrics</a:t>
                      </a: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Infants &lt; 6 months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Patients on NVP or EFV Or PI exp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Times New Roman" pitchFamily="18" charset="0"/>
                        </a:rPr>
                        <a:t>Or some say all </a:t>
                      </a:r>
                      <a:r>
                        <a:rPr kumimoji="0" lang="en-US" sz="1800" b="1" i="0" u="none" strike="noStrike" cap="none" normalizeH="0" baseline="0" dirty="0" err="1" smtClean="0">
                          <a:ln>
                            <a:noFill/>
                          </a:ln>
                          <a:solidFill>
                            <a:srgbClr val="FF0000"/>
                          </a:solidFill>
                          <a:effectLst/>
                          <a:latin typeface="Times New Roman" pitchFamily="18" charset="0"/>
                        </a:rPr>
                        <a:t>paediatric</a:t>
                      </a:r>
                      <a:r>
                        <a:rPr kumimoji="0" lang="en-US" sz="1800" b="1" i="0" u="none" strike="noStrike" cap="none" normalizeH="0" baseline="0" dirty="0" smtClean="0">
                          <a:ln>
                            <a:noFill/>
                          </a:ln>
                          <a:solidFill>
                            <a:srgbClr val="FF0000"/>
                          </a:solidFill>
                          <a:effectLst/>
                          <a:latin typeface="Times New Roman" pitchFamily="18" charset="0"/>
                        </a:rPr>
                        <a:t> patients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300mg/m</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rPr>
                        <a:t>/dose of LPV component 12 </a:t>
                      </a:r>
                      <a:r>
                        <a:rPr kumimoji="0" lang="en-US" sz="2000" b="0" i="0" u="none" strike="noStrike" cap="none" normalizeH="0" baseline="0" dirty="0" err="1" smtClean="0">
                          <a:ln>
                            <a:noFill/>
                          </a:ln>
                          <a:solidFill>
                            <a:schemeClr val="tx1"/>
                          </a:solidFill>
                          <a:effectLst/>
                          <a:latin typeface="Times New Roman" pitchFamily="18" charset="0"/>
                        </a:rPr>
                        <a:t>hrly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Adult/Adolescent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rPr>
                        <a:t>Patients not on NVP or EFV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400mg of LPV component 12 </a:t>
                      </a:r>
                      <a:r>
                        <a:rPr kumimoji="0" lang="en-US" sz="2000" b="0" i="0" u="none" strike="noStrike" cap="none" normalizeH="0" baseline="0" dirty="0" err="1" smtClean="0">
                          <a:ln>
                            <a:noFill/>
                          </a:ln>
                          <a:solidFill>
                            <a:schemeClr val="tx1"/>
                          </a:solidFill>
                          <a:effectLst/>
                          <a:latin typeface="Times New Roman" pitchFamily="18" charset="0"/>
                        </a:rPr>
                        <a:t>hrly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8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Adult/Adolescent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Patients on NVP or EFV or PI</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rgbClr val="FF0000"/>
                          </a:solidFill>
                          <a:effectLst/>
                          <a:latin typeface="Times New Roman" pitchFamily="18" charset="0"/>
                        </a:rPr>
                        <a:t>experienced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500mg of LPV component 12 </a:t>
                      </a:r>
                      <a:r>
                        <a:rPr kumimoji="0" lang="en-US" sz="2000" b="0" i="0" u="none" strike="noStrike" cap="none" normalizeH="0" baseline="0" dirty="0" err="1" smtClean="0">
                          <a:ln>
                            <a:noFill/>
                          </a:ln>
                          <a:solidFill>
                            <a:schemeClr val="tx1"/>
                          </a:solidFill>
                          <a:effectLst/>
                          <a:latin typeface="Times New Roman" pitchFamily="18" charset="0"/>
                        </a:rPr>
                        <a:t>hrly</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304800"/>
            <a:ext cx="7772400" cy="1143000"/>
          </a:xfrm>
        </p:spPr>
        <p:txBody>
          <a:bodyPr>
            <a:normAutofit/>
          </a:bodyPr>
          <a:lstStyle/>
          <a:p>
            <a:r>
              <a:rPr lang="en-US" sz="5400" b="1" dirty="0">
                <a:solidFill>
                  <a:srgbClr val="003399"/>
                </a:solidFill>
              </a:rPr>
              <a:t>Ritonavir</a:t>
            </a:r>
          </a:p>
        </p:txBody>
      </p:sp>
      <p:sp>
        <p:nvSpPr>
          <p:cNvPr id="136195" name="Rectangle 3"/>
          <p:cNvSpPr>
            <a:spLocks noGrp="1" noChangeArrowheads="1"/>
          </p:cNvSpPr>
          <p:nvPr>
            <p:ph type="body" idx="1"/>
          </p:nvPr>
        </p:nvSpPr>
        <p:spPr>
          <a:xfrm>
            <a:off x="457200" y="1600200"/>
            <a:ext cx="8229600" cy="4997152"/>
          </a:xfrm>
        </p:spPr>
        <p:txBody>
          <a:bodyPr>
            <a:normAutofit/>
          </a:bodyPr>
          <a:lstStyle/>
          <a:p>
            <a:pPr>
              <a:buNone/>
            </a:pPr>
            <a:endParaRPr lang="en-US" sz="2400" dirty="0"/>
          </a:p>
        </p:txBody>
      </p:sp>
      <p:pic>
        <p:nvPicPr>
          <p:cNvPr id="136197" name="Picture 5" descr="NATSN158"/>
          <p:cNvPicPr>
            <a:picLocks noChangeAspect="1" noChangeArrowheads="1"/>
          </p:cNvPicPr>
          <p:nvPr/>
        </p:nvPicPr>
        <p:blipFill>
          <a:blip r:embed="rId2" cstate="print"/>
          <a:srcRect/>
          <a:stretch>
            <a:fillRect/>
          </a:stretch>
        </p:blipFill>
        <p:spPr bwMode="auto">
          <a:xfrm>
            <a:off x="2915816" y="1844824"/>
            <a:ext cx="3285347" cy="4199519"/>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304800"/>
            <a:ext cx="7772400" cy="1143000"/>
          </a:xfrm>
        </p:spPr>
        <p:txBody>
          <a:bodyPr/>
          <a:lstStyle/>
          <a:p>
            <a:r>
              <a:rPr lang="en-US" b="1">
                <a:solidFill>
                  <a:srgbClr val="003399"/>
                </a:solidFill>
              </a:rPr>
              <a:t>Ritonavir</a:t>
            </a:r>
          </a:p>
        </p:txBody>
      </p:sp>
      <p:sp>
        <p:nvSpPr>
          <p:cNvPr id="136195" name="Rectangle 3"/>
          <p:cNvSpPr>
            <a:spLocks noGrp="1" noChangeArrowheads="1"/>
          </p:cNvSpPr>
          <p:nvPr>
            <p:ph type="body" idx="1"/>
          </p:nvPr>
        </p:nvSpPr>
        <p:spPr>
          <a:xfrm>
            <a:off x="457200" y="1600200"/>
            <a:ext cx="8229600" cy="4997152"/>
          </a:xfrm>
        </p:spPr>
        <p:txBody>
          <a:bodyPr>
            <a:normAutofit lnSpcReduction="10000"/>
          </a:bodyPr>
          <a:lstStyle/>
          <a:p>
            <a:pPr>
              <a:buFont typeface="Wingdings" pitchFamily="2" charset="2"/>
              <a:buChar char="Ø"/>
            </a:pPr>
            <a:r>
              <a:rPr lang="en-ZA" sz="2400" dirty="0" smtClean="0"/>
              <a:t>Only used as a </a:t>
            </a:r>
            <a:r>
              <a:rPr lang="en-ZA" sz="2400" dirty="0" smtClean="0"/>
              <a:t>booster or in addition to Kaletra with TB Rx</a:t>
            </a:r>
            <a:endParaRPr lang="en-ZA" sz="2400" dirty="0" smtClean="0"/>
          </a:p>
          <a:p>
            <a:pPr>
              <a:buFont typeface="Wingdings" pitchFamily="2" charset="2"/>
              <a:buChar char="Ø"/>
            </a:pPr>
            <a:r>
              <a:rPr lang="en-ZA" sz="2400" dirty="0" smtClean="0"/>
              <a:t>Should </a:t>
            </a:r>
            <a:r>
              <a:rPr lang="en-ZA" sz="2400" dirty="0" smtClean="0">
                <a:solidFill>
                  <a:srgbClr val="FF0000"/>
                </a:solidFill>
              </a:rPr>
              <a:t>never</a:t>
            </a:r>
            <a:r>
              <a:rPr lang="en-ZA" sz="2400" dirty="0" smtClean="0"/>
              <a:t> be used as a sole PI</a:t>
            </a:r>
          </a:p>
          <a:p>
            <a:pPr>
              <a:buFont typeface="Wingdings" pitchFamily="2" charset="2"/>
              <a:buChar char="Ø"/>
            </a:pPr>
            <a:r>
              <a:rPr lang="en-ZA" sz="2400" dirty="0" smtClean="0"/>
              <a:t>High incidence of resistance and cross resistance if used as sole PI</a:t>
            </a:r>
          </a:p>
          <a:p>
            <a:pPr>
              <a:lnSpc>
                <a:spcPct val="90000"/>
              </a:lnSpc>
              <a:buClr>
                <a:srgbClr val="FF0000"/>
              </a:buClr>
              <a:buFont typeface="Wingdings" pitchFamily="2" charset="2"/>
              <a:buChar char="Ø"/>
            </a:pPr>
            <a:r>
              <a:rPr lang="en-US" sz="2400" dirty="0" smtClean="0"/>
              <a:t>Check </a:t>
            </a:r>
            <a:r>
              <a:rPr lang="en-US" sz="2400" dirty="0"/>
              <a:t>every drug that patient is on for interactions with </a:t>
            </a:r>
            <a:r>
              <a:rPr lang="en-US" sz="2400" dirty="0" smtClean="0"/>
              <a:t>RTV</a:t>
            </a:r>
          </a:p>
          <a:p>
            <a:pPr>
              <a:lnSpc>
                <a:spcPct val="90000"/>
              </a:lnSpc>
              <a:buClr>
                <a:srgbClr val="FF0000"/>
              </a:buClr>
              <a:buFont typeface="Wingdings" pitchFamily="2" charset="2"/>
              <a:buChar char="Ø"/>
            </a:pPr>
            <a:r>
              <a:rPr lang="en-US" sz="2400" dirty="0" smtClean="0"/>
              <a:t>If child can swallow capsules give capsule even if dose is high</a:t>
            </a:r>
            <a:endParaRPr lang="en-US" sz="2400" dirty="0"/>
          </a:p>
          <a:p>
            <a:pPr>
              <a:lnSpc>
                <a:spcPct val="90000"/>
              </a:lnSpc>
              <a:buClr>
                <a:srgbClr val="FF0000"/>
              </a:buClr>
              <a:buFont typeface="Wingdings" pitchFamily="2" charset="2"/>
              <a:buChar char="Ø"/>
            </a:pPr>
            <a:r>
              <a:rPr lang="en-US" sz="2400" dirty="0"/>
              <a:t>Administer with food</a:t>
            </a:r>
          </a:p>
          <a:p>
            <a:pPr>
              <a:lnSpc>
                <a:spcPct val="90000"/>
              </a:lnSpc>
              <a:buClr>
                <a:srgbClr val="FF0000"/>
              </a:buClr>
              <a:buFont typeface="Wingdings" pitchFamily="2" charset="2"/>
              <a:buChar char="Ø"/>
            </a:pPr>
            <a:r>
              <a:rPr lang="en-US" sz="2400" dirty="0" smtClean="0"/>
              <a:t>Give </a:t>
            </a:r>
            <a:r>
              <a:rPr lang="en-US" sz="2400" dirty="0"/>
              <a:t>ddI and RTV </a:t>
            </a:r>
            <a:r>
              <a:rPr lang="en-US" sz="2400" dirty="0" smtClean="0"/>
              <a:t>1-2 </a:t>
            </a:r>
            <a:r>
              <a:rPr lang="en-US" sz="2400" dirty="0"/>
              <a:t>hours apart</a:t>
            </a:r>
          </a:p>
          <a:p>
            <a:pPr>
              <a:lnSpc>
                <a:spcPct val="90000"/>
              </a:lnSpc>
              <a:buClr>
                <a:srgbClr val="FF0000"/>
              </a:buClr>
              <a:buFont typeface="Wingdings" pitchFamily="2" charset="2"/>
              <a:buChar char="Ø"/>
            </a:pPr>
            <a:r>
              <a:rPr lang="en-US" sz="2400" dirty="0"/>
              <a:t>Keep oral solution at room </a:t>
            </a:r>
            <a:r>
              <a:rPr lang="en-US" sz="2400" dirty="0" smtClean="0"/>
              <a:t>temperature </a:t>
            </a:r>
          </a:p>
          <a:p>
            <a:pPr>
              <a:lnSpc>
                <a:spcPct val="90000"/>
              </a:lnSpc>
              <a:buClr>
                <a:srgbClr val="FF0000"/>
              </a:buClr>
              <a:buFont typeface="Wingdings" pitchFamily="2" charset="2"/>
              <a:buChar char="Ø"/>
            </a:pPr>
            <a:r>
              <a:rPr lang="en-US" sz="2400" dirty="0" smtClean="0"/>
              <a:t>Oral solution has 6 month shelf life </a:t>
            </a:r>
          </a:p>
          <a:p>
            <a:pPr>
              <a:lnSpc>
                <a:spcPct val="90000"/>
              </a:lnSpc>
              <a:buClr>
                <a:srgbClr val="FF0000"/>
              </a:buClr>
              <a:buFont typeface="Wingdings" pitchFamily="2" charset="2"/>
              <a:buChar char="Ø"/>
            </a:pPr>
            <a:r>
              <a:rPr lang="en-US" sz="2400" dirty="0" smtClean="0"/>
              <a:t>Terrible </a:t>
            </a:r>
            <a:r>
              <a:rPr lang="en-US" sz="2400" dirty="0"/>
              <a:t>taste can be disguised by giving RTV with milk, chocolate milk, vanilla or chocolate pudding, or ice </a:t>
            </a:r>
            <a:r>
              <a:rPr lang="en-US" sz="2400" dirty="0" err="1"/>
              <a:t>cream.Coating</a:t>
            </a:r>
            <a:r>
              <a:rPr lang="en-US" sz="2400" dirty="0"/>
              <a:t> mouth with peanut butter. Give maple </a:t>
            </a:r>
            <a:r>
              <a:rPr lang="en-US" sz="2400" dirty="0" err="1"/>
              <a:t>syrup,cheese</a:t>
            </a:r>
            <a:r>
              <a:rPr lang="en-US" sz="2400" dirty="0"/>
              <a:t> or chewing gum after dose.</a:t>
            </a:r>
          </a:p>
        </p:txBody>
      </p:sp>
      <p:sp>
        <p:nvSpPr>
          <p:cNvPr id="136196" name="Text Box 4"/>
          <p:cNvSpPr txBox="1">
            <a:spLocks noChangeArrowheads="1"/>
          </p:cNvSpPr>
          <p:nvPr/>
        </p:nvSpPr>
        <p:spPr bwMode="auto">
          <a:xfrm>
            <a:off x="609600" y="1295400"/>
            <a:ext cx="5562600" cy="457200"/>
          </a:xfrm>
          <a:prstGeom prst="rect">
            <a:avLst/>
          </a:prstGeom>
          <a:noFill/>
          <a:ln w="9525">
            <a:noFill/>
            <a:miter lim="800000"/>
            <a:headEnd/>
            <a:tailEnd/>
          </a:ln>
          <a:effectLst/>
        </p:spPr>
        <p:txBody>
          <a:bodyPr>
            <a:spAutoFit/>
          </a:bodyPr>
          <a:lstStyle/>
          <a:p>
            <a:pPr eaLnBrk="0" hangingPunct="0">
              <a:spcBef>
                <a:spcPct val="50000"/>
              </a:spcBef>
            </a:pPr>
            <a:r>
              <a:rPr lang="en-US" b="1">
                <a:solidFill>
                  <a:schemeClr val="accent2"/>
                </a:solidFill>
              </a:rPr>
              <a:t>SPECIAL INSTRUCTIONS</a:t>
            </a:r>
          </a:p>
        </p:txBody>
      </p:sp>
      <p:pic>
        <p:nvPicPr>
          <p:cNvPr id="136197" name="Picture 5" descr="NATSN158"/>
          <p:cNvPicPr>
            <a:picLocks noChangeAspect="1" noChangeArrowheads="1"/>
          </p:cNvPicPr>
          <p:nvPr/>
        </p:nvPicPr>
        <p:blipFill>
          <a:blip r:embed="rId2" cstate="print"/>
          <a:srcRect/>
          <a:stretch>
            <a:fillRect/>
          </a:stretch>
        </p:blipFill>
        <p:spPr bwMode="auto">
          <a:xfrm>
            <a:off x="7380312" y="0"/>
            <a:ext cx="1443038" cy="184467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838200" y="0"/>
            <a:ext cx="7772400" cy="1143000"/>
          </a:xfrm>
        </p:spPr>
        <p:txBody>
          <a:bodyPr/>
          <a:lstStyle/>
          <a:p>
            <a:r>
              <a:rPr lang="en-US" b="1" dirty="0">
                <a:solidFill>
                  <a:srgbClr val="003399"/>
                </a:solidFill>
              </a:rPr>
              <a:t>Ritonavir</a:t>
            </a:r>
          </a:p>
        </p:txBody>
      </p:sp>
      <p:sp>
        <p:nvSpPr>
          <p:cNvPr id="134147" name="Rectangle 3"/>
          <p:cNvSpPr>
            <a:spLocks noGrp="1" noChangeArrowheads="1"/>
          </p:cNvSpPr>
          <p:nvPr>
            <p:ph type="body" idx="1"/>
          </p:nvPr>
        </p:nvSpPr>
        <p:spPr>
          <a:xfrm>
            <a:off x="685800" y="1828800"/>
            <a:ext cx="7772400" cy="4114800"/>
          </a:xfrm>
        </p:spPr>
        <p:txBody>
          <a:bodyPr>
            <a:normAutofit lnSpcReduction="10000"/>
          </a:bodyPr>
          <a:lstStyle/>
          <a:p>
            <a:pPr>
              <a:lnSpc>
                <a:spcPct val="90000"/>
              </a:lnSpc>
              <a:buClr>
                <a:srgbClr val="FF0000"/>
              </a:buClr>
              <a:buFont typeface="Wingdings" pitchFamily="2" charset="2"/>
              <a:buChar char="Ø"/>
            </a:pPr>
            <a:r>
              <a:rPr lang="en-US" sz="2800"/>
              <a:t>Nausea, Vomiting , Diarrhoea &amp;  abd pain</a:t>
            </a:r>
          </a:p>
          <a:p>
            <a:pPr>
              <a:lnSpc>
                <a:spcPct val="90000"/>
              </a:lnSpc>
              <a:buClr>
                <a:srgbClr val="FF0000"/>
              </a:buClr>
              <a:buFont typeface="Wingdings" pitchFamily="2" charset="2"/>
              <a:buChar char="Ø"/>
            </a:pPr>
            <a:r>
              <a:rPr lang="en-US" sz="2800"/>
              <a:t>Headache</a:t>
            </a:r>
          </a:p>
          <a:p>
            <a:pPr>
              <a:lnSpc>
                <a:spcPct val="90000"/>
              </a:lnSpc>
              <a:buClr>
                <a:srgbClr val="FF0000"/>
              </a:buClr>
              <a:buFont typeface="Wingdings" pitchFamily="2" charset="2"/>
              <a:buChar char="Ø"/>
            </a:pPr>
            <a:r>
              <a:rPr lang="en-US" sz="2800"/>
              <a:t>anorexia</a:t>
            </a:r>
          </a:p>
          <a:p>
            <a:pPr>
              <a:lnSpc>
                <a:spcPct val="90000"/>
              </a:lnSpc>
              <a:buClr>
                <a:srgbClr val="FF0000"/>
              </a:buClr>
              <a:buFont typeface="Wingdings" pitchFamily="2" charset="2"/>
              <a:buChar char="Ø"/>
            </a:pPr>
            <a:r>
              <a:rPr lang="en-US" sz="2800"/>
              <a:t>circumoral paresthesias</a:t>
            </a:r>
          </a:p>
          <a:p>
            <a:pPr>
              <a:lnSpc>
                <a:spcPct val="90000"/>
              </a:lnSpc>
              <a:buClr>
                <a:srgbClr val="FF0000"/>
              </a:buClr>
              <a:buFont typeface="Wingdings" pitchFamily="2" charset="2"/>
              <a:buChar char="Ø"/>
            </a:pPr>
            <a:r>
              <a:rPr lang="en-US" sz="2800"/>
              <a:t>      Liver enzymes</a:t>
            </a:r>
          </a:p>
          <a:p>
            <a:pPr>
              <a:lnSpc>
                <a:spcPct val="90000"/>
              </a:lnSpc>
              <a:buClr>
                <a:srgbClr val="FF0000"/>
              </a:buClr>
              <a:buFont typeface="Wingdings" pitchFamily="2" charset="2"/>
              <a:buChar char="Ø"/>
            </a:pPr>
            <a:r>
              <a:rPr lang="en-US" sz="2800"/>
              <a:t>Pancreatitis</a:t>
            </a:r>
          </a:p>
          <a:p>
            <a:pPr>
              <a:lnSpc>
                <a:spcPct val="90000"/>
              </a:lnSpc>
              <a:buClr>
                <a:srgbClr val="FF0000"/>
              </a:buClr>
              <a:buFont typeface="Wingdings" pitchFamily="2" charset="2"/>
              <a:buChar char="Ø"/>
            </a:pPr>
            <a:r>
              <a:rPr lang="en-US" sz="2800"/>
              <a:t>     Cholesterol and Triglycerides</a:t>
            </a:r>
          </a:p>
          <a:p>
            <a:pPr>
              <a:lnSpc>
                <a:spcPct val="90000"/>
              </a:lnSpc>
              <a:buClr>
                <a:srgbClr val="FF0000"/>
              </a:buClr>
              <a:buFont typeface="Wingdings" pitchFamily="2" charset="2"/>
              <a:buChar char="Ø"/>
            </a:pPr>
            <a:r>
              <a:rPr lang="en-US" sz="2800"/>
              <a:t>Hyperglycaemia</a:t>
            </a:r>
          </a:p>
          <a:p>
            <a:pPr>
              <a:lnSpc>
                <a:spcPct val="90000"/>
              </a:lnSpc>
              <a:buClr>
                <a:srgbClr val="FF0000"/>
              </a:buClr>
              <a:buFont typeface="Wingdings" pitchFamily="2" charset="2"/>
              <a:buChar char="Ø"/>
            </a:pPr>
            <a:r>
              <a:rPr lang="en-US" sz="2800"/>
              <a:t>Lipodystrophy</a:t>
            </a:r>
          </a:p>
          <a:p>
            <a:pPr>
              <a:lnSpc>
                <a:spcPct val="90000"/>
              </a:lnSpc>
            </a:pPr>
            <a:endParaRPr lang="en-US"/>
          </a:p>
          <a:p>
            <a:pPr>
              <a:lnSpc>
                <a:spcPct val="90000"/>
              </a:lnSpc>
            </a:pPr>
            <a:endParaRPr lang="en-US"/>
          </a:p>
          <a:p>
            <a:pPr>
              <a:lnSpc>
                <a:spcPct val="90000"/>
              </a:lnSpc>
            </a:pPr>
            <a:endParaRPr lang="en-US"/>
          </a:p>
        </p:txBody>
      </p:sp>
      <p:sp>
        <p:nvSpPr>
          <p:cNvPr id="134148" name="Text Box 4"/>
          <p:cNvSpPr txBox="1">
            <a:spLocks noChangeArrowheads="1"/>
          </p:cNvSpPr>
          <p:nvPr/>
        </p:nvSpPr>
        <p:spPr bwMode="auto">
          <a:xfrm>
            <a:off x="685800" y="1066800"/>
            <a:ext cx="58674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chemeClr val="accent2"/>
                </a:solidFill>
              </a:rPr>
              <a:t>ADVERSE EFFECTS</a:t>
            </a:r>
          </a:p>
        </p:txBody>
      </p:sp>
      <p:sp>
        <p:nvSpPr>
          <p:cNvPr id="134151" name="Line 7"/>
          <p:cNvSpPr>
            <a:spLocks noChangeShapeType="1"/>
          </p:cNvSpPr>
          <p:nvPr/>
        </p:nvSpPr>
        <p:spPr bwMode="auto">
          <a:xfrm flipV="1">
            <a:off x="1331640" y="3573016"/>
            <a:ext cx="0" cy="304800"/>
          </a:xfrm>
          <a:prstGeom prst="line">
            <a:avLst/>
          </a:prstGeom>
          <a:noFill/>
          <a:ln w="9525">
            <a:solidFill>
              <a:schemeClr val="tx1"/>
            </a:solidFill>
            <a:round/>
            <a:headEnd/>
            <a:tailEnd type="triangle" w="med" len="med"/>
          </a:ln>
          <a:effectLst/>
        </p:spPr>
        <p:txBody>
          <a:bodyPr/>
          <a:lstStyle/>
          <a:p>
            <a:endParaRPr lang="en-ZA"/>
          </a:p>
        </p:txBody>
      </p:sp>
      <p:sp>
        <p:nvSpPr>
          <p:cNvPr id="134152" name="Line 8"/>
          <p:cNvSpPr>
            <a:spLocks noChangeShapeType="1"/>
          </p:cNvSpPr>
          <p:nvPr/>
        </p:nvSpPr>
        <p:spPr bwMode="auto">
          <a:xfrm flipV="1">
            <a:off x="1331640" y="4293096"/>
            <a:ext cx="0" cy="381000"/>
          </a:xfrm>
          <a:prstGeom prst="line">
            <a:avLst/>
          </a:prstGeom>
          <a:noFill/>
          <a:ln w="9525">
            <a:solidFill>
              <a:schemeClr val="tx1"/>
            </a:solidFill>
            <a:round/>
            <a:headEnd/>
            <a:tailEnd type="triangle" w="med" len="med"/>
          </a:ln>
          <a:effectLst/>
        </p:spPr>
        <p:txBody>
          <a:bodyPr/>
          <a:lstStyle/>
          <a:p>
            <a:endParaRPr lang="en-ZA"/>
          </a:p>
        </p:txBody>
      </p:sp>
      <p:pic>
        <p:nvPicPr>
          <p:cNvPr id="134153" name="Picture 9" descr="NATSN158"/>
          <p:cNvPicPr>
            <a:picLocks noChangeAspect="1" noChangeArrowheads="1"/>
          </p:cNvPicPr>
          <p:nvPr/>
        </p:nvPicPr>
        <p:blipFill>
          <a:blip r:embed="rId2" cstate="print"/>
          <a:srcRect/>
          <a:stretch>
            <a:fillRect/>
          </a:stretch>
        </p:blipFill>
        <p:spPr bwMode="auto">
          <a:xfrm>
            <a:off x="5715000" y="2590800"/>
            <a:ext cx="2968625" cy="379412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b="1">
                <a:solidFill>
                  <a:srgbClr val="003399"/>
                </a:solidFill>
              </a:rPr>
              <a:t>Ritonavir</a:t>
            </a:r>
          </a:p>
        </p:txBody>
      </p:sp>
      <p:sp>
        <p:nvSpPr>
          <p:cNvPr id="8" name="Content Placeholder 7"/>
          <p:cNvSpPr>
            <a:spLocks noGrp="1"/>
          </p:cNvSpPr>
          <p:nvPr>
            <p:ph idx="1"/>
          </p:nvPr>
        </p:nvSpPr>
        <p:spPr/>
        <p:txBody>
          <a:bodyPr/>
          <a:lstStyle/>
          <a:p>
            <a:pPr>
              <a:buFont typeface="Wingdings" pitchFamily="2" charset="2"/>
              <a:buChar char="Ø"/>
            </a:pPr>
            <a:r>
              <a:rPr lang="en-ZA" dirty="0" smtClean="0"/>
              <a:t>With </a:t>
            </a:r>
            <a:r>
              <a:rPr lang="en-ZA" dirty="0" err="1" smtClean="0"/>
              <a:t>comcommitant</a:t>
            </a:r>
            <a:r>
              <a:rPr lang="en-ZA" dirty="0" smtClean="0"/>
              <a:t> TB Rx- ¾ Kaletra volume</a:t>
            </a:r>
          </a:p>
          <a:p>
            <a:pPr>
              <a:buFont typeface="Wingdings" pitchFamily="2" charset="2"/>
              <a:buChar char="Ø"/>
            </a:pPr>
            <a:r>
              <a:rPr lang="en-ZA" dirty="0" smtClean="0"/>
              <a:t>As PI booster-Depends </a:t>
            </a:r>
            <a:r>
              <a:rPr lang="en-ZA" dirty="0" smtClean="0"/>
              <a:t>on PI being </a:t>
            </a:r>
            <a:r>
              <a:rPr lang="en-ZA" dirty="0" smtClean="0"/>
              <a:t>boosted</a:t>
            </a:r>
            <a:endParaRPr lang="en-ZA" dirty="0" smtClean="0"/>
          </a:p>
          <a:p>
            <a:pPr>
              <a:buFont typeface="Wingdings" pitchFamily="2" charset="2"/>
              <a:buChar char="Ø"/>
            </a:pPr>
            <a:r>
              <a:rPr lang="en-ZA" dirty="0" smtClean="0"/>
              <a:t>Generally 100mg bd or daily</a:t>
            </a:r>
          </a:p>
          <a:p>
            <a:pPr>
              <a:lnSpc>
                <a:spcPct val="90000"/>
              </a:lnSpc>
              <a:buClr>
                <a:srgbClr val="FF0000"/>
              </a:buClr>
              <a:buFont typeface="Wingdings" pitchFamily="2" charset="2"/>
              <a:buChar char="Ø"/>
            </a:pPr>
            <a:r>
              <a:rPr lang="en-US" dirty="0" smtClean="0"/>
              <a:t>If child can swallow capsules give capsule even if overdose </a:t>
            </a:r>
          </a:p>
          <a:p>
            <a:endParaRPr lang="en-ZA" dirty="0" smtClean="0"/>
          </a:p>
          <a:p>
            <a:endParaRPr lang="en-ZA" dirty="0"/>
          </a:p>
        </p:txBody>
      </p:sp>
      <p:sp>
        <p:nvSpPr>
          <p:cNvPr id="137237" name="Text Box 21"/>
          <p:cNvSpPr txBox="1">
            <a:spLocks noChangeArrowheads="1"/>
          </p:cNvSpPr>
          <p:nvPr/>
        </p:nvSpPr>
        <p:spPr bwMode="auto">
          <a:xfrm>
            <a:off x="683568" y="1124744"/>
            <a:ext cx="3581400" cy="1066800"/>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rPr>
              <a:t>DOSAGE</a:t>
            </a:r>
          </a:p>
          <a:p>
            <a:pPr>
              <a:spcBef>
                <a:spcPct val="50000"/>
              </a:spcBef>
            </a:pPr>
            <a:endParaRPr lang="en-US" dirty="0"/>
          </a:p>
        </p:txBody>
      </p:sp>
      <p:pic>
        <p:nvPicPr>
          <p:cNvPr id="137254" name="Picture 38" descr="NATSN158"/>
          <p:cNvPicPr>
            <a:picLocks noChangeAspect="1" noChangeArrowheads="1"/>
          </p:cNvPicPr>
          <p:nvPr/>
        </p:nvPicPr>
        <p:blipFill>
          <a:blip r:embed="rId2" cstate="print"/>
          <a:srcRect/>
          <a:stretch>
            <a:fillRect/>
          </a:stretch>
        </p:blipFill>
        <p:spPr bwMode="auto">
          <a:xfrm>
            <a:off x="7010400" y="228600"/>
            <a:ext cx="1443038" cy="1844675"/>
          </a:xfrm>
          <a:prstGeom prst="rect">
            <a:avLst/>
          </a:prstGeom>
          <a:noFill/>
        </p:spPr>
      </p:pic>
      <p:sp>
        <p:nvSpPr>
          <p:cNvPr id="137255" name="Text Box 39"/>
          <p:cNvSpPr txBox="1">
            <a:spLocks noChangeArrowheads="1"/>
          </p:cNvSpPr>
          <p:nvPr/>
        </p:nvSpPr>
        <p:spPr bwMode="auto">
          <a:xfrm>
            <a:off x="1524000" y="914400"/>
            <a:ext cx="6553200" cy="457200"/>
          </a:xfrm>
          <a:prstGeom prst="rect">
            <a:avLst/>
          </a:prstGeom>
          <a:noFill/>
          <a:ln w="9525">
            <a:noFill/>
            <a:miter lim="800000"/>
            <a:headEnd/>
            <a:tailEnd/>
          </a:ln>
          <a:effectLst/>
        </p:spPr>
        <p:txBody>
          <a:bodyPr>
            <a:spAutoFit/>
          </a:bodyPr>
          <a:lstStyle/>
          <a:p>
            <a:pPr>
              <a:spcBef>
                <a:spcPct val="50000"/>
              </a:spcBef>
            </a:pPr>
            <a:r>
              <a:rPr lang="en-US">
                <a:solidFill>
                  <a:schemeClr val="tx2"/>
                </a:solidFill>
              </a:rPr>
              <a:t>  </a:t>
            </a:r>
            <a:r>
              <a:rPr lang="en-US" b="1">
                <a:solidFill>
                  <a:srgbClr val="FF0000"/>
                </a:solidFill>
              </a:rPr>
              <a:t>(RTV)	    Norvir	   Abbott</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381000"/>
            <a:ext cx="7772400" cy="1524000"/>
          </a:xfrm>
        </p:spPr>
        <p:txBody>
          <a:bodyPr/>
          <a:lstStyle/>
          <a:p>
            <a:r>
              <a:rPr lang="en-US" b="1"/>
              <a:t>Efavirenz</a:t>
            </a:r>
          </a:p>
        </p:txBody>
      </p:sp>
      <p:sp>
        <p:nvSpPr>
          <p:cNvPr id="145411" name="Rectangle 3"/>
          <p:cNvSpPr>
            <a:spLocks noGrp="1" noChangeArrowheads="1"/>
          </p:cNvSpPr>
          <p:nvPr>
            <p:ph type="body" idx="1"/>
          </p:nvPr>
        </p:nvSpPr>
        <p:spPr>
          <a:xfrm>
            <a:off x="611560" y="1340768"/>
            <a:ext cx="7772400" cy="5122912"/>
          </a:xfrm>
        </p:spPr>
        <p:txBody>
          <a:bodyPr>
            <a:normAutofit/>
          </a:bodyPr>
          <a:lstStyle/>
          <a:p>
            <a:pPr>
              <a:lnSpc>
                <a:spcPct val="90000"/>
              </a:lnSpc>
              <a:buClr>
                <a:srgbClr val="FF0000"/>
              </a:buClr>
              <a:buFont typeface="Wingdings" pitchFamily="2" charset="2"/>
              <a:buChar char="Ø"/>
            </a:pPr>
            <a:endParaRPr lang="en-US" sz="2800" dirty="0"/>
          </a:p>
        </p:txBody>
      </p:sp>
      <p:pic>
        <p:nvPicPr>
          <p:cNvPr id="145412" name="Picture 4" descr="ANMFA102"/>
          <p:cNvPicPr>
            <a:picLocks noChangeAspect="1" noChangeArrowheads="1"/>
          </p:cNvPicPr>
          <p:nvPr/>
        </p:nvPicPr>
        <p:blipFill>
          <a:blip r:embed="rId2" cstate="print"/>
          <a:srcRect/>
          <a:stretch>
            <a:fillRect/>
          </a:stretch>
        </p:blipFill>
        <p:spPr bwMode="auto">
          <a:xfrm>
            <a:off x="3059832" y="1628800"/>
            <a:ext cx="2468118" cy="4420743"/>
          </a:xfrm>
          <a:prstGeom prst="rect">
            <a:avLst/>
          </a:prstGeom>
          <a:noFill/>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381000"/>
            <a:ext cx="7772400" cy="1524000"/>
          </a:xfrm>
        </p:spPr>
        <p:txBody>
          <a:bodyPr/>
          <a:lstStyle/>
          <a:p>
            <a:r>
              <a:rPr lang="en-US" b="1"/>
              <a:t>Efavirenz</a:t>
            </a:r>
          </a:p>
        </p:txBody>
      </p:sp>
      <p:sp>
        <p:nvSpPr>
          <p:cNvPr id="145411" name="Rectangle 3"/>
          <p:cNvSpPr>
            <a:spLocks noGrp="1" noChangeArrowheads="1"/>
          </p:cNvSpPr>
          <p:nvPr>
            <p:ph type="body" idx="1"/>
          </p:nvPr>
        </p:nvSpPr>
        <p:spPr>
          <a:xfrm>
            <a:off x="611560" y="1340768"/>
            <a:ext cx="7772400" cy="5122912"/>
          </a:xfrm>
        </p:spPr>
        <p:txBody>
          <a:bodyPr>
            <a:normAutofit fontScale="77500" lnSpcReduction="20000"/>
          </a:bodyPr>
          <a:lstStyle/>
          <a:p>
            <a:pPr>
              <a:lnSpc>
                <a:spcPct val="90000"/>
              </a:lnSpc>
              <a:buClr>
                <a:srgbClr val="FF0000"/>
              </a:buClr>
              <a:buFont typeface="Wingdings" pitchFamily="2" charset="2"/>
              <a:buChar char="Ø"/>
            </a:pPr>
            <a:r>
              <a:rPr lang="en-US" sz="2800" dirty="0"/>
              <a:t>Skin Rash</a:t>
            </a:r>
          </a:p>
          <a:p>
            <a:pPr>
              <a:lnSpc>
                <a:spcPct val="90000"/>
              </a:lnSpc>
              <a:buClr>
                <a:srgbClr val="FF0000"/>
              </a:buClr>
              <a:buFont typeface="Wingdings" pitchFamily="2" charset="2"/>
              <a:buChar char="Ø"/>
            </a:pPr>
            <a:r>
              <a:rPr lang="en-US" sz="2800" dirty="0"/>
              <a:t>CNS effects</a:t>
            </a:r>
          </a:p>
          <a:p>
            <a:pPr lvl="1">
              <a:lnSpc>
                <a:spcPct val="90000"/>
              </a:lnSpc>
              <a:buClr>
                <a:schemeClr val="tx1"/>
              </a:buClr>
              <a:buFontTx/>
              <a:buChar char="•"/>
            </a:pPr>
            <a:r>
              <a:rPr lang="en-US" sz="2400" dirty="0" err="1"/>
              <a:t>Insomnia,somnolence,nightmares,confusion</a:t>
            </a:r>
            <a:r>
              <a:rPr lang="en-US" sz="2400" dirty="0"/>
              <a:t>,</a:t>
            </a:r>
          </a:p>
          <a:p>
            <a:pPr lvl="1">
              <a:lnSpc>
                <a:spcPct val="90000"/>
              </a:lnSpc>
              <a:buClr>
                <a:schemeClr val="tx1"/>
              </a:buClr>
              <a:buFontTx/>
              <a:buNone/>
            </a:pPr>
            <a:r>
              <a:rPr lang="en-US" sz="2400" dirty="0"/>
              <a:t>    amnesia, </a:t>
            </a:r>
            <a:r>
              <a:rPr lang="en-US" sz="2400" dirty="0" err="1"/>
              <a:t>hallucinations,agitation,euphoria</a:t>
            </a:r>
            <a:endParaRPr lang="en-US" sz="2400" dirty="0"/>
          </a:p>
          <a:p>
            <a:pPr>
              <a:lnSpc>
                <a:spcPct val="90000"/>
              </a:lnSpc>
              <a:buClr>
                <a:srgbClr val="FF0000"/>
              </a:buClr>
              <a:buFont typeface="Wingdings" pitchFamily="2" charset="2"/>
              <a:buChar char="Ø"/>
            </a:pPr>
            <a:r>
              <a:rPr lang="en-US" sz="2800" dirty="0"/>
              <a:t> </a:t>
            </a:r>
            <a:r>
              <a:rPr lang="en-US" sz="2800" dirty="0" smtClean="0"/>
              <a:t>Raised  </a:t>
            </a:r>
            <a:r>
              <a:rPr lang="en-US" sz="2800" dirty="0"/>
              <a:t>Liver enzymes</a:t>
            </a:r>
          </a:p>
          <a:p>
            <a:pPr>
              <a:lnSpc>
                <a:spcPct val="90000"/>
              </a:lnSpc>
              <a:buClr>
                <a:srgbClr val="FF0000"/>
              </a:buClr>
              <a:buFont typeface="Wingdings" pitchFamily="2" charset="2"/>
              <a:buChar char="Ø"/>
            </a:pPr>
            <a:r>
              <a:rPr lang="en-US" sz="2800" dirty="0" err="1"/>
              <a:t>Teratogenic</a:t>
            </a:r>
            <a:r>
              <a:rPr lang="en-US" sz="2800" dirty="0"/>
              <a:t> in monkeys </a:t>
            </a:r>
            <a:r>
              <a:rPr lang="en-US" sz="2800" dirty="0" smtClean="0"/>
              <a:t>(and humans)</a:t>
            </a:r>
          </a:p>
          <a:p>
            <a:pPr>
              <a:lnSpc>
                <a:spcPct val="90000"/>
              </a:lnSpc>
              <a:buClr>
                <a:srgbClr val="FF0000"/>
              </a:buClr>
              <a:buFont typeface="Wingdings" pitchFamily="2" charset="2"/>
              <a:buChar char="Ø"/>
            </a:pPr>
            <a:r>
              <a:rPr lang="en-US" sz="2800" dirty="0" err="1" smtClean="0"/>
              <a:t>Lipomastia</a:t>
            </a:r>
            <a:endParaRPr lang="en-US" sz="2800" dirty="0"/>
          </a:p>
          <a:p>
            <a:pPr>
              <a:lnSpc>
                <a:spcPct val="90000"/>
              </a:lnSpc>
              <a:buClr>
                <a:srgbClr val="FF0000"/>
              </a:buClr>
              <a:buFont typeface="Wingdings" pitchFamily="2" charset="2"/>
              <a:buNone/>
            </a:pPr>
            <a:r>
              <a:rPr lang="en-US" sz="2800" b="1" dirty="0">
                <a:solidFill>
                  <a:srgbClr val="0000FF"/>
                </a:solidFill>
              </a:rPr>
              <a:t>SPECIAL INSTRUCTIONS</a:t>
            </a:r>
            <a:endParaRPr lang="en-US" sz="2800" dirty="0"/>
          </a:p>
          <a:p>
            <a:pPr>
              <a:lnSpc>
                <a:spcPct val="90000"/>
              </a:lnSpc>
              <a:buClr>
                <a:srgbClr val="FF0000"/>
              </a:buClr>
              <a:buFont typeface="Wingdings" pitchFamily="2" charset="2"/>
              <a:buChar char="Ø"/>
            </a:pPr>
            <a:r>
              <a:rPr lang="en-US" sz="2800" dirty="0" smtClean="0"/>
              <a:t>Supposed to be given on empty stomach but can generally be </a:t>
            </a:r>
            <a:r>
              <a:rPr lang="en-US" sz="2800" dirty="0"/>
              <a:t>taken with or without </a:t>
            </a:r>
            <a:r>
              <a:rPr lang="en-US" sz="2800" dirty="0" smtClean="0"/>
              <a:t>food providing it is tolerated well.</a:t>
            </a:r>
            <a:endParaRPr lang="en-US" sz="2800" dirty="0"/>
          </a:p>
          <a:p>
            <a:pPr>
              <a:lnSpc>
                <a:spcPct val="90000"/>
              </a:lnSpc>
              <a:buClr>
                <a:srgbClr val="FF0000"/>
              </a:buClr>
              <a:buFont typeface="Wingdings" pitchFamily="2" charset="2"/>
              <a:buChar char="Ø"/>
            </a:pPr>
            <a:r>
              <a:rPr lang="en-US" sz="2800" dirty="0"/>
              <a:t>Avoid high fat meals (   Absorption)</a:t>
            </a:r>
          </a:p>
          <a:p>
            <a:pPr>
              <a:lnSpc>
                <a:spcPct val="90000"/>
              </a:lnSpc>
              <a:buClr>
                <a:srgbClr val="FF0000"/>
              </a:buClr>
              <a:buFont typeface="Wingdings" pitchFamily="2" charset="2"/>
              <a:buChar char="Ø"/>
            </a:pPr>
            <a:r>
              <a:rPr lang="en-US" sz="2800" dirty="0"/>
              <a:t>Capsules may be opened and added to </a:t>
            </a:r>
            <a:r>
              <a:rPr lang="en-US" sz="2800" dirty="0" smtClean="0"/>
              <a:t>soft </a:t>
            </a:r>
            <a:r>
              <a:rPr lang="en-US" sz="2800" dirty="0"/>
              <a:t>foods. (Peppery taste</a:t>
            </a:r>
            <a:r>
              <a:rPr lang="en-US" sz="2800" dirty="0" smtClean="0"/>
              <a:t>)</a:t>
            </a:r>
          </a:p>
          <a:p>
            <a:pPr>
              <a:lnSpc>
                <a:spcPct val="90000"/>
              </a:lnSpc>
              <a:buClr>
                <a:srgbClr val="FF0000"/>
              </a:buClr>
              <a:buFont typeface="Wingdings" pitchFamily="2" charset="2"/>
              <a:buChar char="Ø"/>
            </a:pPr>
            <a:r>
              <a:rPr lang="en-US" sz="2800" dirty="0" smtClean="0"/>
              <a:t>Tablets cannot be crushed. Use generic capsules if child cant swallow tablets</a:t>
            </a:r>
            <a:endParaRPr lang="en-US" sz="2800" dirty="0"/>
          </a:p>
          <a:p>
            <a:pPr>
              <a:lnSpc>
                <a:spcPct val="90000"/>
              </a:lnSpc>
              <a:buClr>
                <a:srgbClr val="FF0000"/>
              </a:buClr>
              <a:buFont typeface="Wingdings" pitchFamily="2" charset="2"/>
              <a:buChar char="Ø"/>
            </a:pPr>
            <a:r>
              <a:rPr lang="en-US" sz="2800" dirty="0"/>
              <a:t>Bedtime dosing especially 1</a:t>
            </a:r>
            <a:r>
              <a:rPr lang="en-US" sz="2800" baseline="30000" dirty="0"/>
              <a:t>st</a:t>
            </a:r>
            <a:r>
              <a:rPr lang="en-US" sz="2800" dirty="0"/>
              <a:t>  </a:t>
            </a:r>
            <a:r>
              <a:rPr lang="en-US" sz="2800" dirty="0" smtClean="0"/>
              <a:t>2-4 </a:t>
            </a:r>
            <a:r>
              <a:rPr lang="en-US" sz="2800" dirty="0"/>
              <a:t>weeks</a:t>
            </a:r>
          </a:p>
          <a:p>
            <a:pPr>
              <a:lnSpc>
                <a:spcPct val="90000"/>
              </a:lnSpc>
              <a:buClr>
                <a:srgbClr val="FF0000"/>
              </a:buClr>
              <a:buFont typeface="Wingdings" pitchFamily="2" charset="2"/>
              <a:buChar char="Ø"/>
            </a:pPr>
            <a:r>
              <a:rPr lang="en-US" sz="2800" dirty="0"/>
              <a:t>No data in children &lt; 3 </a:t>
            </a:r>
            <a:r>
              <a:rPr lang="en-US" sz="2800" dirty="0" smtClean="0"/>
              <a:t>years and &lt; 10kg</a:t>
            </a:r>
            <a:endParaRPr lang="en-US" sz="2800" dirty="0"/>
          </a:p>
        </p:txBody>
      </p:sp>
      <p:pic>
        <p:nvPicPr>
          <p:cNvPr id="145412" name="Picture 4" descr="ANMFA102"/>
          <p:cNvPicPr>
            <a:picLocks noChangeAspect="1" noChangeArrowheads="1"/>
          </p:cNvPicPr>
          <p:nvPr/>
        </p:nvPicPr>
        <p:blipFill>
          <a:blip r:embed="rId2" cstate="print"/>
          <a:srcRect/>
          <a:stretch>
            <a:fillRect/>
          </a:stretch>
        </p:blipFill>
        <p:spPr bwMode="auto">
          <a:xfrm>
            <a:off x="7137400" y="0"/>
            <a:ext cx="2006600" cy="3594100"/>
          </a:xfrm>
          <a:prstGeom prst="rect">
            <a:avLst/>
          </a:prstGeom>
          <a:noFill/>
        </p:spPr>
      </p:pic>
      <p:sp>
        <p:nvSpPr>
          <p:cNvPr id="145415" name="Text Box 7"/>
          <p:cNvSpPr txBox="1">
            <a:spLocks noChangeArrowheads="1"/>
          </p:cNvSpPr>
          <p:nvPr/>
        </p:nvSpPr>
        <p:spPr bwMode="auto">
          <a:xfrm>
            <a:off x="457200" y="533400"/>
            <a:ext cx="4114800" cy="1189038"/>
          </a:xfrm>
          <a:prstGeom prst="rect">
            <a:avLst/>
          </a:prstGeom>
          <a:noFill/>
          <a:ln w="9525">
            <a:noFill/>
            <a:miter lim="800000"/>
            <a:headEnd/>
            <a:tailEnd/>
          </a:ln>
          <a:effectLst/>
        </p:spPr>
        <p:txBody>
          <a:bodyPr>
            <a:spAutoFit/>
          </a:bodyPr>
          <a:lstStyle/>
          <a:p>
            <a:pPr>
              <a:spcBef>
                <a:spcPct val="50000"/>
              </a:spcBef>
            </a:pPr>
            <a:r>
              <a:rPr lang="en-US" sz="3600" b="1">
                <a:solidFill>
                  <a:srgbClr val="0000FF"/>
                </a:solidFill>
              </a:rPr>
              <a:t>Adverse effects</a:t>
            </a:r>
          </a:p>
          <a:p>
            <a:pPr>
              <a:spcBef>
                <a:spcPct val="50000"/>
              </a:spcBef>
            </a:pPr>
            <a:endParaRPr lang="en-US"/>
          </a:p>
        </p:txBody>
      </p:sp>
      <p:sp>
        <p:nvSpPr>
          <p:cNvPr id="145416" name="Line 8"/>
          <p:cNvSpPr>
            <a:spLocks noChangeShapeType="1"/>
          </p:cNvSpPr>
          <p:nvPr/>
        </p:nvSpPr>
        <p:spPr bwMode="auto">
          <a:xfrm flipV="1">
            <a:off x="3563888" y="4149080"/>
            <a:ext cx="0" cy="304800"/>
          </a:xfrm>
          <a:prstGeom prst="line">
            <a:avLst/>
          </a:prstGeom>
          <a:noFill/>
          <a:ln w="9525">
            <a:solidFill>
              <a:schemeClr val="tx1"/>
            </a:solidFill>
            <a:round/>
            <a:headEnd/>
            <a:tailEnd type="triangle" w="med" len="med"/>
          </a:ln>
          <a:effectLst/>
        </p:spPr>
        <p:txBody>
          <a:bodyPr/>
          <a:lstStyle/>
          <a:p>
            <a:endParaRPr lang="en-ZA"/>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600" dirty="0" smtClean="0"/>
              <a:t>NRTIS</a:t>
            </a:r>
            <a:endParaRPr lang="en-ZA" sz="6600" dirty="0"/>
          </a:p>
        </p:txBody>
      </p:sp>
      <p:sp>
        <p:nvSpPr>
          <p:cNvPr id="3" name="Content Placeholder 2"/>
          <p:cNvSpPr>
            <a:spLocks noGrp="1"/>
          </p:cNvSpPr>
          <p:nvPr>
            <p:ph idx="1"/>
          </p:nvPr>
        </p:nvSpPr>
        <p:spPr/>
        <p:txBody>
          <a:bodyPr/>
          <a:lstStyle/>
          <a:p>
            <a:endParaRPr lang="en-ZA"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074"/>
          <p:cNvSpPr>
            <a:spLocks noGrp="1" noChangeArrowheads="1"/>
          </p:cNvSpPr>
          <p:nvPr>
            <p:ph type="title"/>
          </p:nvPr>
        </p:nvSpPr>
        <p:spPr>
          <a:xfrm>
            <a:off x="762000" y="0"/>
            <a:ext cx="7772400" cy="1143000"/>
          </a:xfrm>
        </p:spPr>
        <p:txBody>
          <a:bodyPr/>
          <a:lstStyle/>
          <a:p>
            <a:r>
              <a:rPr lang="en-US" b="1"/>
              <a:t>Efavirenz</a:t>
            </a:r>
          </a:p>
        </p:txBody>
      </p:sp>
      <p:sp>
        <p:nvSpPr>
          <p:cNvPr id="131075" name="Rectangle 3075"/>
          <p:cNvSpPr>
            <a:spLocks noGrp="1" noChangeArrowheads="1"/>
          </p:cNvSpPr>
          <p:nvPr>
            <p:ph type="body" idx="1"/>
          </p:nvPr>
        </p:nvSpPr>
        <p:spPr>
          <a:xfrm>
            <a:off x="685800" y="1524000"/>
            <a:ext cx="7772400" cy="4929336"/>
          </a:xfrm>
        </p:spPr>
        <p:txBody>
          <a:bodyPr>
            <a:normAutofit fontScale="77500" lnSpcReduction="20000"/>
          </a:bodyPr>
          <a:lstStyle/>
          <a:p>
            <a:r>
              <a:rPr lang="en-US" sz="2800" dirty="0"/>
              <a:t>mixed inducer/inhibitor of </a:t>
            </a:r>
            <a:r>
              <a:rPr lang="en-US" sz="2800" dirty="0" err="1"/>
              <a:t>Cytochrome</a:t>
            </a:r>
            <a:r>
              <a:rPr lang="en-US" sz="2800" dirty="0"/>
              <a:t> P450 </a:t>
            </a:r>
            <a:r>
              <a:rPr lang="en-US" sz="2800" dirty="0" smtClean="0"/>
              <a:t>CYP3A4 (More Inhibitor)</a:t>
            </a:r>
          </a:p>
          <a:p>
            <a:r>
              <a:rPr lang="en-ZA" sz="2800" i="1" dirty="0" smtClean="0"/>
              <a:t> concentrations of concomitant drugs can </a:t>
            </a:r>
            <a:r>
              <a:rPr lang="en-ZA" sz="2800" dirty="0" smtClean="0"/>
              <a:t>be increased or decreased depending on the specific enzyme pathway involved. There are multiple drug interactions with </a:t>
            </a:r>
            <a:r>
              <a:rPr lang="en-ZA" sz="2800" dirty="0" err="1" smtClean="0"/>
              <a:t>efavirenz</a:t>
            </a:r>
            <a:r>
              <a:rPr lang="en-ZA" sz="2800" dirty="0" smtClean="0"/>
              <a:t>.</a:t>
            </a:r>
          </a:p>
          <a:p>
            <a:r>
              <a:rPr lang="en-ZA" sz="2800" dirty="0" smtClean="0"/>
              <a:t>Before </a:t>
            </a:r>
            <a:r>
              <a:rPr lang="en-ZA" sz="2800" dirty="0" err="1" smtClean="0"/>
              <a:t>efavirenz</a:t>
            </a:r>
            <a:r>
              <a:rPr lang="en-ZA" sz="2800" dirty="0" smtClean="0"/>
              <a:t> is administrated, the patient’s medication profile should be carefully reviewed for potential drug interactions with </a:t>
            </a:r>
            <a:r>
              <a:rPr lang="en-ZA" sz="2800" dirty="0" err="1" smtClean="0"/>
              <a:t>efavirenz</a:t>
            </a:r>
            <a:r>
              <a:rPr lang="en-ZA" sz="2800" dirty="0" smtClean="0"/>
              <a:t>.</a:t>
            </a:r>
            <a:endParaRPr lang="en-ZA" sz="2800" b="1" i="1" dirty="0" smtClean="0"/>
          </a:p>
          <a:p>
            <a:pPr>
              <a:lnSpc>
                <a:spcPct val="90000"/>
              </a:lnSpc>
              <a:buClr>
                <a:srgbClr val="FF0000"/>
              </a:buClr>
              <a:buFont typeface="Wingdings" pitchFamily="2" charset="2"/>
              <a:buChar char="Ø"/>
            </a:pPr>
            <a:r>
              <a:rPr lang="en-US" sz="2800" dirty="0" smtClean="0"/>
              <a:t>Contra-indicated ,</a:t>
            </a:r>
            <a:r>
              <a:rPr lang="en-US" sz="2800" dirty="0" err="1" smtClean="0"/>
              <a:t>terfenadine,midazolam,triazolam,,</a:t>
            </a:r>
            <a:r>
              <a:rPr lang="en-US" sz="2800" dirty="0" err="1"/>
              <a:t>cisapride</a:t>
            </a:r>
            <a:r>
              <a:rPr lang="en-US" sz="2800" dirty="0"/>
              <a:t>, ergot alkaloids</a:t>
            </a:r>
          </a:p>
          <a:p>
            <a:pPr>
              <a:lnSpc>
                <a:spcPct val="90000"/>
              </a:lnSpc>
              <a:buClr>
                <a:srgbClr val="FF0000"/>
              </a:buClr>
              <a:buFont typeface="Wingdings" pitchFamily="2" charset="2"/>
              <a:buChar char="Ø"/>
            </a:pPr>
            <a:r>
              <a:rPr lang="en-US" sz="2800" dirty="0"/>
              <a:t>Monitor carefully. </a:t>
            </a:r>
            <a:r>
              <a:rPr lang="en-US" sz="2800" dirty="0" err="1"/>
              <a:t>Warfarin</a:t>
            </a:r>
            <a:r>
              <a:rPr lang="en-US" sz="2800" dirty="0"/>
              <a:t>, </a:t>
            </a:r>
            <a:r>
              <a:rPr lang="en-US" sz="2800" dirty="0" err="1"/>
              <a:t>ethinyl</a:t>
            </a:r>
            <a:r>
              <a:rPr lang="en-US" sz="2800" dirty="0"/>
              <a:t> </a:t>
            </a:r>
            <a:r>
              <a:rPr lang="en-US" sz="2800" dirty="0" err="1"/>
              <a:t>oestradiol</a:t>
            </a:r>
            <a:endParaRPr lang="en-US" sz="2800" dirty="0"/>
          </a:p>
          <a:p>
            <a:pPr>
              <a:lnSpc>
                <a:spcPct val="90000"/>
              </a:lnSpc>
              <a:buClr>
                <a:srgbClr val="FF0000"/>
              </a:buClr>
              <a:buFont typeface="Wingdings" pitchFamily="2" charset="2"/>
              <a:buChar char="Ø"/>
            </a:pPr>
            <a:r>
              <a:rPr lang="en-US" sz="2800" dirty="0" err="1"/>
              <a:t>Rifampicin</a:t>
            </a:r>
            <a:r>
              <a:rPr lang="en-US" sz="2800" dirty="0"/>
              <a:t>, </a:t>
            </a:r>
            <a:r>
              <a:rPr lang="en-US" sz="2800" dirty="0" err="1"/>
              <a:t>phenobarb</a:t>
            </a:r>
            <a:r>
              <a:rPr lang="en-US" sz="2800" dirty="0"/>
              <a:t>,  </a:t>
            </a:r>
            <a:r>
              <a:rPr lang="en-US" sz="2800" dirty="0" err="1"/>
              <a:t>phenytoin</a:t>
            </a:r>
            <a:r>
              <a:rPr lang="en-US" sz="2800" dirty="0"/>
              <a:t> may  </a:t>
            </a:r>
            <a:r>
              <a:rPr lang="en-US" sz="2800" dirty="0" smtClean="0"/>
              <a:t>decrease </a:t>
            </a:r>
            <a:r>
              <a:rPr lang="en-US" sz="2800" dirty="0"/>
              <a:t>EFV levels. Significance </a:t>
            </a:r>
            <a:r>
              <a:rPr lang="en-US" sz="2800" dirty="0" smtClean="0"/>
              <a:t>unknown Can still use EFV with TB treatment</a:t>
            </a:r>
            <a:endParaRPr lang="en-US" sz="2800" dirty="0"/>
          </a:p>
          <a:p>
            <a:pPr>
              <a:lnSpc>
                <a:spcPct val="90000"/>
              </a:lnSpc>
              <a:buClr>
                <a:srgbClr val="FF0000"/>
              </a:buClr>
              <a:buFont typeface="Wingdings" pitchFamily="2" charset="2"/>
              <a:buChar char="Ø"/>
            </a:pPr>
            <a:r>
              <a:rPr lang="en-US" sz="2800" dirty="0"/>
              <a:t>EFV   </a:t>
            </a:r>
            <a:r>
              <a:rPr lang="en-US" sz="2800" dirty="0" smtClean="0"/>
              <a:t>deceases </a:t>
            </a:r>
            <a:r>
              <a:rPr lang="en-US" sz="2800" dirty="0" err="1"/>
              <a:t>Clarithromycin</a:t>
            </a:r>
            <a:r>
              <a:rPr lang="en-US" sz="2800" dirty="0"/>
              <a:t> levels &amp; </a:t>
            </a:r>
            <a:r>
              <a:rPr lang="en-US" sz="2800" dirty="0" smtClean="0"/>
              <a:t>increases its metabolite. Rather use </a:t>
            </a:r>
            <a:r>
              <a:rPr lang="en-US" sz="2800" dirty="0" err="1" smtClean="0"/>
              <a:t>Azithromycin</a:t>
            </a:r>
            <a:r>
              <a:rPr lang="en-US" sz="2800" dirty="0" smtClean="0"/>
              <a:t> with EFV</a:t>
            </a:r>
            <a:endParaRPr lang="en-US" sz="2800" dirty="0"/>
          </a:p>
          <a:p>
            <a:pPr>
              <a:lnSpc>
                <a:spcPct val="90000"/>
              </a:lnSpc>
              <a:buClr>
                <a:srgbClr val="FF0000"/>
              </a:buClr>
              <a:buFont typeface="Wingdings" pitchFamily="2" charset="2"/>
              <a:buChar char="Ø"/>
            </a:pPr>
            <a:r>
              <a:rPr lang="en-US" sz="2800" dirty="0"/>
              <a:t>PI’s </a:t>
            </a:r>
            <a:r>
              <a:rPr lang="en-US" sz="2800" dirty="0" smtClean="0"/>
              <a:t>.EFV decreases levels of LPV and ATV. Therefore increase dose of LPV and only use RTV boosted ATV</a:t>
            </a:r>
            <a:endParaRPr lang="en-US" sz="2800" dirty="0"/>
          </a:p>
        </p:txBody>
      </p:sp>
      <p:pic>
        <p:nvPicPr>
          <p:cNvPr id="131076" name="Picture 3076" descr="ANMFA102"/>
          <p:cNvPicPr>
            <a:picLocks noChangeAspect="1" noChangeArrowheads="1"/>
          </p:cNvPicPr>
          <p:nvPr/>
        </p:nvPicPr>
        <p:blipFill>
          <a:blip r:embed="rId2" cstate="print"/>
          <a:srcRect/>
          <a:stretch>
            <a:fillRect/>
          </a:stretch>
        </p:blipFill>
        <p:spPr bwMode="auto">
          <a:xfrm>
            <a:off x="8120634" y="0"/>
            <a:ext cx="1023366" cy="1832991"/>
          </a:xfrm>
          <a:prstGeom prst="rect">
            <a:avLst/>
          </a:prstGeom>
          <a:noFill/>
        </p:spPr>
      </p:pic>
      <p:sp>
        <p:nvSpPr>
          <p:cNvPr id="131077" name="Text Box 3077"/>
          <p:cNvSpPr txBox="1">
            <a:spLocks noChangeArrowheads="1"/>
          </p:cNvSpPr>
          <p:nvPr/>
        </p:nvSpPr>
        <p:spPr bwMode="auto">
          <a:xfrm>
            <a:off x="609600" y="1066800"/>
            <a:ext cx="58674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DRUG INTERACTIONS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381000"/>
            <a:ext cx="7772400" cy="1524000"/>
          </a:xfrm>
        </p:spPr>
        <p:txBody>
          <a:bodyPr/>
          <a:lstStyle/>
          <a:p>
            <a:r>
              <a:rPr lang="en-US" b="1"/>
              <a:t>Efavirenz</a:t>
            </a:r>
          </a:p>
        </p:txBody>
      </p:sp>
      <p:sp>
        <p:nvSpPr>
          <p:cNvPr id="145411" name="Rectangle 3"/>
          <p:cNvSpPr>
            <a:spLocks noGrp="1" noChangeArrowheads="1"/>
          </p:cNvSpPr>
          <p:nvPr>
            <p:ph type="body" idx="1"/>
          </p:nvPr>
        </p:nvSpPr>
        <p:spPr>
          <a:xfrm>
            <a:off x="611560" y="1340768"/>
            <a:ext cx="7772400" cy="5122912"/>
          </a:xfrm>
        </p:spPr>
        <p:txBody>
          <a:bodyPr>
            <a:normAutofit/>
          </a:bodyPr>
          <a:lstStyle/>
          <a:p>
            <a:pPr>
              <a:lnSpc>
                <a:spcPct val="90000"/>
              </a:lnSpc>
              <a:buClr>
                <a:srgbClr val="FF0000"/>
              </a:buClr>
              <a:buFont typeface="Wingdings" pitchFamily="2" charset="2"/>
              <a:buNone/>
            </a:pPr>
            <a:r>
              <a:rPr lang="en-US" sz="2800" b="1" dirty="0" smtClean="0">
                <a:solidFill>
                  <a:srgbClr val="0000FF"/>
                </a:solidFill>
              </a:rPr>
              <a:t>SPECIAL </a:t>
            </a:r>
            <a:r>
              <a:rPr lang="en-US" sz="2800" b="1" dirty="0">
                <a:solidFill>
                  <a:srgbClr val="0000FF"/>
                </a:solidFill>
              </a:rPr>
              <a:t>INSTRUCTIONS</a:t>
            </a:r>
            <a:endParaRPr lang="en-US" sz="2800" dirty="0"/>
          </a:p>
          <a:p>
            <a:pPr>
              <a:lnSpc>
                <a:spcPct val="90000"/>
              </a:lnSpc>
              <a:buClr>
                <a:srgbClr val="FF0000"/>
              </a:buClr>
              <a:buFont typeface="Wingdings" pitchFamily="2" charset="2"/>
              <a:buChar char="Ø"/>
            </a:pPr>
            <a:r>
              <a:rPr lang="en-US" sz="2800" dirty="0" smtClean="0"/>
              <a:t>Supposed to be given on empty stomach but can generally be </a:t>
            </a:r>
            <a:r>
              <a:rPr lang="en-US" sz="2800" dirty="0"/>
              <a:t>taken with or without </a:t>
            </a:r>
            <a:r>
              <a:rPr lang="en-US" sz="2800" dirty="0" smtClean="0"/>
              <a:t>food providing it is tolerated well.</a:t>
            </a:r>
            <a:endParaRPr lang="en-US" sz="2800" dirty="0"/>
          </a:p>
          <a:p>
            <a:pPr>
              <a:lnSpc>
                <a:spcPct val="90000"/>
              </a:lnSpc>
              <a:buClr>
                <a:srgbClr val="FF0000"/>
              </a:buClr>
              <a:buFont typeface="Wingdings" pitchFamily="2" charset="2"/>
              <a:buChar char="Ø"/>
            </a:pPr>
            <a:r>
              <a:rPr lang="en-US" sz="2800" dirty="0"/>
              <a:t>Avoid high fat meals (   Absorption)</a:t>
            </a:r>
          </a:p>
          <a:p>
            <a:pPr>
              <a:lnSpc>
                <a:spcPct val="90000"/>
              </a:lnSpc>
              <a:buClr>
                <a:srgbClr val="FF0000"/>
              </a:buClr>
              <a:buFont typeface="Wingdings" pitchFamily="2" charset="2"/>
              <a:buChar char="Ø"/>
            </a:pPr>
            <a:r>
              <a:rPr lang="en-US" sz="2800" dirty="0"/>
              <a:t>Capsules may be opened and added to </a:t>
            </a:r>
            <a:r>
              <a:rPr lang="en-US" sz="2800" dirty="0" smtClean="0"/>
              <a:t>soft </a:t>
            </a:r>
            <a:r>
              <a:rPr lang="en-US" sz="2800" dirty="0"/>
              <a:t>foods. (Peppery taste</a:t>
            </a:r>
            <a:r>
              <a:rPr lang="en-US" sz="2800" dirty="0" smtClean="0"/>
              <a:t>)</a:t>
            </a:r>
          </a:p>
          <a:p>
            <a:pPr>
              <a:lnSpc>
                <a:spcPct val="90000"/>
              </a:lnSpc>
              <a:buClr>
                <a:srgbClr val="FF0000"/>
              </a:buClr>
              <a:buFont typeface="Wingdings" pitchFamily="2" charset="2"/>
              <a:buChar char="Ø"/>
            </a:pPr>
            <a:r>
              <a:rPr lang="en-US" sz="2800" dirty="0" smtClean="0"/>
              <a:t>Tablets cannot be crushed. Use generic capsules if child cant swallow tablets</a:t>
            </a:r>
            <a:endParaRPr lang="en-US" sz="2800" dirty="0"/>
          </a:p>
          <a:p>
            <a:pPr>
              <a:lnSpc>
                <a:spcPct val="90000"/>
              </a:lnSpc>
              <a:buClr>
                <a:srgbClr val="FF0000"/>
              </a:buClr>
              <a:buFont typeface="Wingdings" pitchFamily="2" charset="2"/>
              <a:buChar char="Ø"/>
            </a:pPr>
            <a:r>
              <a:rPr lang="en-US" sz="2800" dirty="0"/>
              <a:t>Bedtime dosing especially 1</a:t>
            </a:r>
            <a:r>
              <a:rPr lang="en-US" sz="2800" baseline="30000" dirty="0"/>
              <a:t>st</a:t>
            </a:r>
            <a:r>
              <a:rPr lang="en-US" sz="2800" dirty="0"/>
              <a:t>  </a:t>
            </a:r>
            <a:r>
              <a:rPr lang="en-US" sz="2800" dirty="0" smtClean="0"/>
              <a:t>2-4 </a:t>
            </a:r>
            <a:r>
              <a:rPr lang="en-US" sz="2800" dirty="0"/>
              <a:t>weeks</a:t>
            </a:r>
          </a:p>
          <a:p>
            <a:pPr>
              <a:lnSpc>
                <a:spcPct val="90000"/>
              </a:lnSpc>
              <a:buClr>
                <a:srgbClr val="FF0000"/>
              </a:buClr>
              <a:buFont typeface="Wingdings" pitchFamily="2" charset="2"/>
              <a:buChar char="Ø"/>
            </a:pPr>
            <a:r>
              <a:rPr lang="en-US" sz="2800" dirty="0"/>
              <a:t>No data in children &lt; 3 </a:t>
            </a:r>
            <a:r>
              <a:rPr lang="en-US" sz="2800" dirty="0" smtClean="0"/>
              <a:t>years and &lt; 10kg</a:t>
            </a:r>
            <a:endParaRPr lang="en-US" sz="2800" dirty="0"/>
          </a:p>
        </p:txBody>
      </p:sp>
      <p:pic>
        <p:nvPicPr>
          <p:cNvPr id="145412" name="Picture 4" descr="ANMFA102"/>
          <p:cNvPicPr>
            <a:picLocks noChangeAspect="1" noChangeArrowheads="1"/>
          </p:cNvPicPr>
          <p:nvPr/>
        </p:nvPicPr>
        <p:blipFill>
          <a:blip r:embed="rId2" cstate="print"/>
          <a:srcRect/>
          <a:stretch>
            <a:fillRect/>
          </a:stretch>
        </p:blipFill>
        <p:spPr bwMode="auto">
          <a:xfrm>
            <a:off x="7137400" y="228600"/>
            <a:ext cx="2006600" cy="3594100"/>
          </a:xfrm>
          <a:prstGeom prst="rect">
            <a:avLst/>
          </a:prstGeom>
          <a:noFill/>
        </p:spPr>
      </p:pic>
      <p:sp>
        <p:nvSpPr>
          <p:cNvPr id="145416" name="Line 8"/>
          <p:cNvSpPr>
            <a:spLocks noChangeShapeType="1"/>
          </p:cNvSpPr>
          <p:nvPr/>
        </p:nvSpPr>
        <p:spPr bwMode="auto">
          <a:xfrm flipV="1">
            <a:off x="3563888" y="4149080"/>
            <a:ext cx="0" cy="304800"/>
          </a:xfrm>
          <a:prstGeom prst="line">
            <a:avLst/>
          </a:prstGeom>
          <a:noFill/>
          <a:ln w="9525">
            <a:solidFill>
              <a:schemeClr val="tx1"/>
            </a:solidFill>
            <a:round/>
            <a:headEnd/>
            <a:tailEnd type="triangle" w="med" len="med"/>
          </a:ln>
          <a:effectLst/>
        </p:spPr>
        <p:txBody>
          <a:bodyPr/>
          <a:lstStyle/>
          <a:p>
            <a:endParaRPr lang="en-ZA"/>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304800"/>
            <a:ext cx="7772400" cy="1447800"/>
          </a:xfrm>
        </p:spPr>
        <p:txBody>
          <a:bodyPr/>
          <a:lstStyle/>
          <a:p>
            <a:r>
              <a:rPr lang="en-US" b="1"/>
              <a:t>Efavirenz</a:t>
            </a:r>
          </a:p>
        </p:txBody>
      </p:sp>
      <p:pic>
        <p:nvPicPr>
          <p:cNvPr id="125956" name="Picture 4" descr="ANMFA102"/>
          <p:cNvPicPr>
            <a:picLocks noChangeAspect="1" noChangeArrowheads="1"/>
          </p:cNvPicPr>
          <p:nvPr/>
        </p:nvPicPr>
        <p:blipFill>
          <a:blip r:embed="rId2" cstate="print"/>
          <a:srcRect/>
          <a:stretch>
            <a:fillRect/>
          </a:stretch>
        </p:blipFill>
        <p:spPr bwMode="auto">
          <a:xfrm>
            <a:off x="7620000" y="228600"/>
            <a:ext cx="1309688" cy="2343150"/>
          </a:xfrm>
          <a:prstGeom prst="rect">
            <a:avLst/>
          </a:prstGeom>
          <a:noFill/>
        </p:spPr>
      </p:pic>
      <p:sp>
        <p:nvSpPr>
          <p:cNvPr id="125957" name="Text Box 5"/>
          <p:cNvSpPr txBox="1">
            <a:spLocks noChangeArrowheads="1"/>
          </p:cNvSpPr>
          <p:nvPr/>
        </p:nvSpPr>
        <p:spPr bwMode="auto">
          <a:xfrm>
            <a:off x="609600" y="1219200"/>
            <a:ext cx="60198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DOSAGE</a:t>
            </a:r>
            <a:endParaRPr lang="en-US"/>
          </a:p>
        </p:txBody>
      </p:sp>
      <p:graphicFrame>
        <p:nvGraphicFramePr>
          <p:cNvPr id="125981" name="Group 29"/>
          <p:cNvGraphicFramePr>
            <a:graphicFrameLocks noGrp="1"/>
          </p:cNvGraphicFramePr>
          <p:nvPr>
            <p:ph type="tbl" idx="1"/>
          </p:nvPr>
        </p:nvGraphicFramePr>
        <p:xfrm>
          <a:off x="609600" y="1981200"/>
          <a:ext cx="7772400" cy="4648200"/>
        </p:xfrm>
        <a:graphic>
          <a:graphicData uri="http://schemas.openxmlformats.org/drawingml/2006/table">
            <a:tbl>
              <a:tblPr/>
              <a:tblGrid>
                <a:gridCol w="3886200"/>
                <a:gridCol w="3886200"/>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Paediatric Dose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(&gt; 3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15mg/kg/dose nocte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 &lt;15kg    200mg nocte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 &lt;20kg    250mg nocte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 &lt;25kg    300mg nocte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25-&lt;32.5kg  350mg nocte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32.5-&lt;40kg  400mg nocte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&gt;= 40kg       600mg nocte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Adult /Adolescent 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600mg nocte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82" name="Text Box 30"/>
          <p:cNvSpPr txBox="1">
            <a:spLocks noChangeArrowheads="1"/>
          </p:cNvSpPr>
          <p:nvPr/>
        </p:nvSpPr>
        <p:spPr bwMode="auto">
          <a:xfrm>
            <a:off x="2438400" y="762000"/>
            <a:ext cx="61722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EFV 	      Stocrin          MSD</a:t>
            </a:r>
          </a:p>
        </p:txBody>
      </p:sp>
    </p:spTree>
  </p:cSld>
  <p:clrMapOvr>
    <a:masterClrMapping/>
  </p:clrMapOvr>
  <p:transition spd="med">
    <p:pull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304800"/>
            <a:ext cx="7772400" cy="1447800"/>
          </a:xfrm>
        </p:spPr>
        <p:txBody>
          <a:bodyPr/>
          <a:lstStyle/>
          <a:p>
            <a:r>
              <a:rPr lang="en-US" b="1"/>
              <a:t>Efavirenz</a:t>
            </a:r>
          </a:p>
        </p:txBody>
      </p:sp>
      <p:pic>
        <p:nvPicPr>
          <p:cNvPr id="125956" name="Picture 4" descr="ANMFA102"/>
          <p:cNvPicPr>
            <a:picLocks noChangeAspect="1" noChangeArrowheads="1"/>
          </p:cNvPicPr>
          <p:nvPr/>
        </p:nvPicPr>
        <p:blipFill>
          <a:blip r:embed="rId2" cstate="print"/>
          <a:srcRect/>
          <a:stretch>
            <a:fillRect/>
          </a:stretch>
        </p:blipFill>
        <p:spPr bwMode="auto">
          <a:xfrm>
            <a:off x="7834312" y="5"/>
            <a:ext cx="1103630" cy="1976755"/>
          </a:xfrm>
          <a:prstGeom prst="rect">
            <a:avLst/>
          </a:prstGeom>
          <a:noFill/>
        </p:spPr>
      </p:pic>
      <p:sp>
        <p:nvSpPr>
          <p:cNvPr id="125957" name="Text Box 5"/>
          <p:cNvSpPr txBox="1">
            <a:spLocks noChangeArrowheads="1"/>
          </p:cNvSpPr>
          <p:nvPr/>
        </p:nvSpPr>
        <p:spPr bwMode="auto">
          <a:xfrm>
            <a:off x="609600" y="1219200"/>
            <a:ext cx="6019800" cy="519113"/>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0000FF"/>
                </a:solidFill>
              </a:rPr>
              <a:t>New WHO DOSAGE</a:t>
            </a:r>
            <a:endParaRPr lang="en-US" dirty="0"/>
          </a:p>
        </p:txBody>
      </p:sp>
      <p:graphicFrame>
        <p:nvGraphicFramePr>
          <p:cNvPr id="125981" name="Group 29"/>
          <p:cNvGraphicFramePr>
            <a:graphicFrameLocks noGrp="1"/>
          </p:cNvGraphicFramePr>
          <p:nvPr>
            <p:ph type="tbl" idx="1"/>
          </p:nvPr>
        </p:nvGraphicFramePr>
        <p:xfrm>
          <a:off x="609600" y="1981200"/>
          <a:ext cx="7772400" cy="4648200"/>
        </p:xfrm>
        <a:graphic>
          <a:graphicData uri="http://schemas.openxmlformats.org/drawingml/2006/table">
            <a:tbl>
              <a:tblPr/>
              <a:tblGrid>
                <a:gridCol w="3886200"/>
                <a:gridCol w="3886200"/>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Paediatric</a:t>
                      </a:r>
                      <a:r>
                        <a:rPr kumimoji="0" lang="en-US" sz="2800" b="0" i="0" u="none" strike="noStrike" cap="none" normalizeH="0" baseline="0" dirty="0" smtClean="0">
                          <a:ln>
                            <a:noFill/>
                          </a:ln>
                          <a:solidFill>
                            <a:schemeClr val="tx1"/>
                          </a:solidFill>
                          <a:effectLst/>
                          <a:latin typeface="Times New Roman" pitchFamily="18" charset="0"/>
                        </a:rPr>
                        <a:t> Dose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(&gt; 3 years and &gt; 10kg)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 &lt;15kg    200mg nocte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 &lt;25kg    300mg nocte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25-&lt;35kg  400mg nocte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Times New Roman" pitchFamily="18" charset="0"/>
                        </a:rPr>
                        <a:t>&gt;</a:t>
                      </a:r>
                      <a:r>
                        <a:rPr kumimoji="0" lang="en-US" sz="2800" b="0" i="0" u="none" strike="noStrike" cap="none" normalizeH="0" baseline="0" dirty="0" smtClean="0">
                          <a:ln>
                            <a:noFill/>
                          </a:ln>
                          <a:solidFill>
                            <a:schemeClr val="tx1"/>
                          </a:solidFill>
                          <a:effectLst/>
                          <a:latin typeface="Times New Roman" pitchFamily="18" charset="0"/>
                        </a:rPr>
                        <a:t> 35kg       600mg nocte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Adult /Adolescent 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600mg nocte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82" name="Text Box 30"/>
          <p:cNvSpPr txBox="1">
            <a:spLocks noChangeArrowheads="1"/>
          </p:cNvSpPr>
          <p:nvPr/>
        </p:nvSpPr>
        <p:spPr bwMode="auto">
          <a:xfrm>
            <a:off x="2438400" y="762000"/>
            <a:ext cx="61722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EFV 	      Stocrin          MSD</a:t>
            </a:r>
          </a:p>
        </p:txBody>
      </p:sp>
    </p:spTree>
  </p:cSld>
  <p:clrMapOvr>
    <a:masterClrMapping/>
  </p:clrMapOvr>
  <p:transition spd="med">
    <p:pull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Weight based </a:t>
            </a:r>
            <a:r>
              <a:rPr lang="en-ZA" dirty="0" err="1" smtClean="0"/>
              <a:t>vs</a:t>
            </a:r>
            <a:r>
              <a:rPr lang="en-ZA" dirty="0" smtClean="0"/>
              <a:t> Body Surface Area BSA based</a:t>
            </a:r>
            <a:endParaRPr lang="en-ZA" dirty="0"/>
          </a:p>
        </p:txBody>
      </p:sp>
      <p:sp>
        <p:nvSpPr>
          <p:cNvPr id="4" name="Content Placeholder 3"/>
          <p:cNvSpPr>
            <a:spLocks noGrp="1"/>
          </p:cNvSpPr>
          <p:nvPr>
            <p:ph idx="1"/>
          </p:nvPr>
        </p:nvSpPr>
        <p:spPr/>
        <p:txBody>
          <a:bodyPr>
            <a:normAutofit lnSpcReduction="10000"/>
          </a:bodyPr>
          <a:lstStyle/>
          <a:p>
            <a:r>
              <a:rPr lang="en-ZA" dirty="0" smtClean="0"/>
              <a:t>Some drugs weight based </a:t>
            </a:r>
            <a:r>
              <a:rPr lang="en-ZA" dirty="0" err="1" smtClean="0"/>
              <a:t>eg</a:t>
            </a:r>
            <a:r>
              <a:rPr lang="en-ZA" dirty="0" smtClean="0"/>
              <a:t> 3TC,ABC,EFV</a:t>
            </a:r>
          </a:p>
          <a:p>
            <a:r>
              <a:rPr lang="en-ZA" dirty="0" smtClean="0"/>
              <a:t>Some drugs BSA based </a:t>
            </a:r>
            <a:r>
              <a:rPr lang="en-ZA" dirty="0" err="1" smtClean="0"/>
              <a:t>eg</a:t>
            </a:r>
            <a:r>
              <a:rPr lang="en-ZA" dirty="0" smtClean="0"/>
              <a:t> LPV/</a:t>
            </a:r>
            <a:r>
              <a:rPr lang="en-ZA" dirty="0" err="1" smtClean="0"/>
              <a:t>r,NVP,AZT</a:t>
            </a:r>
            <a:endParaRPr lang="en-ZA" dirty="0" smtClean="0"/>
          </a:p>
          <a:p>
            <a:r>
              <a:rPr lang="en-ZA" dirty="0" smtClean="0"/>
              <a:t>BSA dosages more accurately follow growth of child</a:t>
            </a:r>
          </a:p>
          <a:p>
            <a:r>
              <a:rPr lang="en-ZA" dirty="0" smtClean="0"/>
              <a:t>Weight based dosage Charts reasonably accurate and very convenient</a:t>
            </a:r>
          </a:p>
          <a:p>
            <a:r>
              <a:rPr lang="en-ZA" dirty="0" smtClean="0"/>
              <a:t>Use weight based dosages except in special circumstances </a:t>
            </a:r>
            <a:r>
              <a:rPr lang="en-ZA" dirty="0" err="1" smtClean="0"/>
              <a:t>eg</a:t>
            </a:r>
            <a:r>
              <a:rPr lang="en-ZA" dirty="0" smtClean="0"/>
              <a:t> 3</a:t>
            </a:r>
            <a:r>
              <a:rPr lang="en-ZA" baseline="30000" dirty="0" smtClean="0"/>
              <a:t>rd</a:t>
            </a:r>
            <a:r>
              <a:rPr lang="en-ZA" dirty="0" smtClean="0"/>
              <a:t> line, resistant virus, pt on </a:t>
            </a:r>
            <a:r>
              <a:rPr lang="en-ZA" dirty="0" err="1" smtClean="0"/>
              <a:t>rifampicin</a:t>
            </a:r>
            <a:endParaRPr lang="en-ZA"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1400"/>
            <a:ext cx="7772400" cy="1143000"/>
          </a:xfrm>
        </p:spPr>
        <p:txBody>
          <a:bodyPr>
            <a:normAutofit/>
          </a:bodyPr>
          <a:lstStyle/>
          <a:p>
            <a:r>
              <a:rPr lang="en-ZA" sz="3600" b="1" dirty="0" smtClean="0">
                <a:solidFill>
                  <a:schemeClr val="tx2"/>
                </a:solidFill>
              </a:rPr>
              <a:t>Weight Base Dosage Chart</a:t>
            </a:r>
            <a:endParaRPr lang="en-ZA" sz="3600" b="1" dirty="0">
              <a:solidFill>
                <a:schemeClr val="tx2"/>
              </a:solidFill>
            </a:endParaRPr>
          </a:p>
        </p:txBody>
      </p:sp>
      <p:sp>
        <p:nvSpPr>
          <p:cNvPr id="3" name="Table Placeholder 2"/>
          <p:cNvSpPr>
            <a:spLocks noGrp="1"/>
          </p:cNvSpPr>
          <p:nvPr>
            <p:ph type="tbl" idx="1"/>
          </p:nvPr>
        </p:nvSpPr>
        <p:spPr/>
      </p:sp>
      <p:pic>
        <p:nvPicPr>
          <p:cNvPr id="1026" name="Picture 2"/>
          <p:cNvPicPr>
            <a:picLocks noChangeAspect="1" noChangeArrowheads="1"/>
          </p:cNvPicPr>
          <p:nvPr/>
        </p:nvPicPr>
        <p:blipFill>
          <a:blip r:embed="rId2" cstate="print"/>
          <a:srcRect/>
          <a:stretch>
            <a:fillRect/>
          </a:stretch>
        </p:blipFill>
        <p:spPr bwMode="auto">
          <a:xfrm>
            <a:off x="0" y="657225"/>
            <a:ext cx="8886825" cy="620077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able Placeholder 2"/>
          <p:cNvSpPr>
            <a:spLocks noGrp="1"/>
          </p:cNvSpPr>
          <p:nvPr>
            <p:ph type="tbl" idx="1"/>
          </p:nvPr>
        </p:nvSpPr>
        <p:spPr/>
      </p:sp>
      <p:pic>
        <p:nvPicPr>
          <p:cNvPr id="1026" name="Picture 2"/>
          <p:cNvPicPr>
            <a:picLocks noChangeAspect="1" noChangeArrowheads="1"/>
          </p:cNvPicPr>
          <p:nvPr/>
        </p:nvPicPr>
        <p:blipFill>
          <a:blip r:embed="rId2" cstate="print"/>
          <a:srcRect/>
          <a:stretch>
            <a:fillRect/>
          </a:stretch>
        </p:blipFill>
        <p:spPr bwMode="auto">
          <a:xfrm>
            <a:off x="233363" y="252413"/>
            <a:ext cx="8677275" cy="635317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2"/>
                </a:solidFill>
              </a:rPr>
              <a:t>Weight Base Dosage Chart</a:t>
            </a:r>
            <a:endParaRPr lang="en-ZA" b="1" dirty="0">
              <a:solidFill>
                <a:schemeClr val="tx2"/>
              </a:solidFill>
            </a:endParaRPr>
          </a:p>
        </p:txBody>
      </p:sp>
      <p:sp>
        <p:nvSpPr>
          <p:cNvPr id="4" name="Text Placeholder 3"/>
          <p:cNvSpPr>
            <a:spLocks noGrp="1"/>
          </p:cNvSpPr>
          <p:nvPr>
            <p:ph type="body" idx="1"/>
          </p:nvPr>
        </p:nvSpPr>
        <p:spPr/>
        <p:txBody>
          <a:bodyPr/>
          <a:lstStyle/>
          <a:p>
            <a:r>
              <a:rPr lang="en-ZA" dirty="0" smtClean="0"/>
              <a:t>Advantages		</a:t>
            </a:r>
            <a:endParaRPr lang="en-ZA" dirty="0"/>
          </a:p>
        </p:txBody>
      </p:sp>
      <p:sp>
        <p:nvSpPr>
          <p:cNvPr id="5" name="Content Placeholder 4"/>
          <p:cNvSpPr>
            <a:spLocks noGrp="1"/>
          </p:cNvSpPr>
          <p:nvPr>
            <p:ph sz="half" idx="2"/>
          </p:nvPr>
        </p:nvSpPr>
        <p:spPr/>
        <p:txBody>
          <a:bodyPr/>
          <a:lstStyle/>
          <a:p>
            <a:r>
              <a:rPr lang="en-ZA" dirty="0" smtClean="0"/>
              <a:t>Only requires weight</a:t>
            </a:r>
          </a:p>
          <a:p>
            <a:r>
              <a:rPr lang="en-ZA" dirty="0" smtClean="0"/>
              <a:t>Doses rounded off </a:t>
            </a:r>
            <a:endParaRPr lang="en-ZA" dirty="0"/>
          </a:p>
        </p:txBody>
      </p:sp>
      <p:sp>
        <p:nvSpPr>
          <p:cNvPr id="6" name="Text Placeholder 5"/>
          <p:cNvSpPr>
            <a:spLocks noGrp="1"/>
          </p:cNvSpPr>
          <p:nvPr>
            <p:ph type="body" sz="quarter" idx="3"/>
          </p:nvPr>
        </p:nvSpPr>
        <p:spPr/>
        <p:txBody>
          <a:bodyPr/>
          <a:lstStyle/>
          <a:p>
            <a:r>
              <a:rPr lang="en-ZA" dirty="0" smtClean="0"/>
              <a:t>Disadvantages</a:t>
            </a:r>
            <a:endParaRPr lang="en-ZA" dirty="0"/>
          </a:p>
        </p:txBody>
      </p:sp>
      <p:sp>
        <p:nvSpPr>
          <p:cNvPr id="7" name="Content Placeholder 6"/>
          <p:cNvSpPr>
            <a:spLocks noGrp="1"/>
          </p:cNvSpPr>
          <p:nvPr>
            <p:ph sz="quarter" idx="4"/>
          </p:nvPr>
        </p:nvSpPr>
        <p:spPr/>
        <p:txBody>
          <a:bodyPr>
            <a:normAutofit lnSpcReduction="10000"/>
          </a:bodyPr>
          <a:lstStyle/>
          <a:p>
            <a:r>
              <a:rPr lang="en-ZA" dirty="0" smtClean="0"/>
              <a:t>Developed for Western Cape – not necessarily ideal for rest of SA</a:t>
            </a:r>
          </a:p>
          <a:p>
            <a:r>
              <a:rPr lang="en-ZA" dirty="0" smtClean="0"/>
              <a:t>Not that accurate for BSA dosed drugs</a:t>
            </a:r>
          </a:p>
          <a:p>
            <a:r>
              <a:rPr lang="en-ZA" dirty="0" smtClean="0"/>
              <a:t>Different doses morning and evening may impact on adherence</a:t>
            </a:r>
          </a:p>
          <a:p>
            <a:r>
              <a:rPr lang="en-ZA" dirty="0" smtClean="0"/>
              <a:t>Not all dosage forms catered for e.g. tabs and syrup</a:t>
            </a:r>
            <a:endParaRPr lang="en-ZA"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solidFill>
                  <a:schemeClr val="tx2"/>
                </a:solidFill>
              </a:rPr>
              <a:t>Weight Base Dosage Chart</a:t>
            </a:r>
            <a:endParaRPr lang="en-ZA" sz="3600" b="1" dirty="0">
              <a:solidFill>
                <a:schemeClr val="tx2"/>
              </a:solidFill>
            </a:endParaRPr>
          </a:p>
        </p:txBody>
      </p:sp>
      <p:sp>
        <p:nvSpPr>
          <p:cNvPr id="5" name="Content Placeholder 4"/>
          <p:cNvSpPr>
            <a:spLocks noGrp="1"/>
          </p:cNvSpPr>
          <p:nvPr>
            <p:ph idx="1"/>
          </p:nvPr>
        </p:nvSpPr>
        <p:spPr/>
        <p:txBody>
          <a:bodyPr/>
          <a:lstStyle/>
          <a:p>
            <a:r>
              <a:rPr lang="en-ZA" dirty="0" smtClean="0"/>
              <a:t>Needs work</a:t>
            </a:r>
          </a:p>
          <a:p>
            <a:r>
              <a:rPr lang="en-ZA" dirty="0" smtClean="0"/>
              <a:t>Use should be encouraged especially with inexperienced nurses and doctors</a:t>
            </a:r>
          </a:p>
          <a:p>
            <a:r>
              <a:rPr lang="en-ZA" dirty="0" smtClean="0"/>
              <a:t>Meeting of DOH and HIV Clinicians Society 2 December to discuss</a:t>
            </a:r>
            <a:endParaRPr lang="en-ZA"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r>
              <a:rPr lang="en-ZA" dirty="0" smtClean="0"/>
              <a:t>Keep things simple</a:t>
            </a:r>
          </a:p>
          <a:p>
            <a:r>
              <a:rPr lang="en-ZA" dirty="0" smtClean="0"/>
              <a:t>Accurate doses </a:t>
            </a:r>
            <a:r>
              <a:rPr lang="en-ZA" dirty="0" err="1" smtClean="0"/>
              <a:t>vs</a:t>
            </a:r>
            <a:r>
              <a:rPr lang="en-ZA" dirty="0" smtClean="0"/>
              <a:t> simplicity and ease of use</a:t>
            </a:r>
          </a:p>
          <a:p>
            <a:r>
              <a:rPr lang="en-ZA" dirty="0" smtClean="0"/>
              <a:t>With post marketing research very often Package insert doses are no long reliable</a:t>
            </a:r>
          </a:p>
          <a:p>
            <a:r>
              <a:rPr lang="en-ZA" dirty="0" smtClean="0"/>
              <a:t>Things aren't always as clear as they seem</a:t>
            </a:r>
          </a:p>
          <a:p>
            <a:r>
              <a:rPr lang="en-ZA" dirty="0" smtClean="0"/>
              <a:t>Consult a recent good guideline</a:t>
            </a:r>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3TC,Lamivudine</a:t>
            </a:r>
            <a:endParaRPr lang="en-ZA" dirty="0"/>
          </a:p>
        </p:txBody>
      </p:sp>
      <p:pic>
        <p:nvPicPr>
          <p:cNvPr id="4" name="Picture 4" descr="TRNWT089"/>
          <p:cNvPicPr>
            <a:picLocks noGrp="1" noChangeAspect="1" noChangeArrowheads="1"/>
          </p:cNvPicPr>
          <p:nvPr>
            <p:ph idx="1"/>
          </p:nvPr>
        </p:nvPicPr>
        <p:blipFill>
          <a:blip r:embed="rId2" cstate="print"/>
          <a:srcRect/>
          <a:stretch>
            <a:fillRect/>
          </a:stretch>
        </p:blipFill>
        <p:spPr bwMode="auto">
          <a:xfrm>
            <a:off x="2627784" y="1772816"/>
            <a:ext cx="3473196" cy="3669792"/>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en-GB" smtClean="0"/>
          </a:p>
        </p:txBody>
      </p:sp>
      <p:pic>
        <p:nvPicPr>
          <p:cNvPr id="118787" name="Picture 3" descr="j0127543"/>
          <p:cNvPicPr>
            <a:picLocks noChangeAspect="1" noChangeArrowheads="1"/>
          </p:cNvPicPr>
          <p:nvPr/>
        </p:nvPicPr>
        <p:blipFill>
          <a:blip r:embed="rId2" cstate="print"/>
          <a:srcRect/>
          <a:stretch>
            <a:fillRect/>
          </a:stretch>
        </p:blipFill>
        <p:spPr bwMode="auto">
          <a:xfrm>
            <a:off x="1447800" y="1295400"/>
            <a:ext cx="6726238" cy="4346575"/>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noChangeArrowheads="1"/>
          </p:cNvSpPr>
          <p:nvPr>
            <p:ph type="title"/>
          </p:nvPr>
        </p:nvSpPr>
        <p:spPr>
          <a:xfrm>
            <a:off x="762000" y="0"/>
            <a:ext cx="7772400" cy="1143000"/>
          </a:xfrm>
        </p:spPr>
        <p:txBody>
          <a:bodyPr/>
          <a:lstStyle/>
          <a:p>
            <a:r>
              <a:rPr lang="en-US" sz="4800" b="1"/>
              <a:t>Zidovudine</a:t>
            </a:r>
          </a:p>
        </p:txBody>
      </p:sp>
      <p:sp>
        <p:nvSpPr>
          <p:cNvPr id="150531" name="Rectangle 1027"/>
          <p:cNvSpPr>
            <a:spLocks noGrp="1" noChangeArrowheads="1"/>
          </p:cNvSpPr>
          <p:nvPr>
            <p:ph type="body" idx="1"/>
          </p:nvPr>
        </p:nvSpPr>
        <p:spPr>
          <a:xfrm>
            <a:off x="609600" y="1676400"/>
            <a:ext cx="7772400" cy="4114800"/>
          </a:xfrm>
        </p:spPr>
        <p:txBody>
          <a:bodyPr>
            <a:normAutofit/>
          </a:bodyPr>
          <a:lstStyle/>
          <a:p>
            <a:pPr>
              <a:lnSpc>
                <a:spcPct val="90000"/>
              </a:lnSpc>
              <a:buClr>
                <a:srgbClr val="FF0000"/>
              </a:buClr>
              <a:buFont typeface="Wingdings" pitchFamily="2" charset="2"/>
              <a:buChar char="Ø"/>
            </a:pPr>
            <a:endParaRPr lang="en-US" sz="2800" dirty="0"/>
          </a:p>
        </p:txBody>
      </p:sp>
      <p:pic>
        <p:nvPicPr>
          <p:cNvPr id="150532" name="Picture 1028" descr="TRNGR118"/>
          <p:cNvPicPr>
            <a:picLocks noChangeAspect="1" noChangeArrowheads="1"/>
          </p:cNvPicPr>
          <p:nvPr/>
        </p:nvPicPr>
        <p:blipFill>
          <a:blip r:embed="rId2" cstate="print"/>
          <a:srcRect/>
          <a:stretch>
            <a:fillRect/>
          </a:stretch>
        </p:blipFill>
        <p:spPr bwMode="auto">
          <a:xfrm>
            <a:off x="1763688" y="2996952"/>
            <a:ext cx="5543296" cy="1820672"/>
          </a:xfrm>
          <a:prstGeom prst="rect">
            <a:avLst/>
          </a:prstGeom>
          <a:noFill/>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1026"/>
          <p:cNvSpPr>
            <a:spLocks noGrp="1" noChangeArrowheads="1"/>
          </p:cNvSpPr>
          <p:nvPr>
            <p:ph type="title"/>
          </p:nvPr>
        </p:nvSpPr>
        <p:spPr>
          <a:xfrm>
            <a:off x="762000" y="0"/>
            <a:ext cx="7772400" cy="1143000"/>
          </a:xfrm>
        </p:spPr>
        <p:txBody>
          <a:bodyPr/>
          <a:lstStyle/>
          <a:p>
            <a:r>
              <a:rPr lang="en-US" sz="4800" b="1" dirty="0"/>
              <a:t>Zidovudine</a:t>
            </a:r>
          </a:p>
        </p:txBody>
      </p:sp>
      <p:sp>
        <p:nvSpPr>
          <p:cNvPr id="150531" name="Rectangle 1027"/>
          <p:cNvSpPr>
            <a:spLocks noGrp="1" noChangeArrowheads="1"/>
          </p:cNvSpPr>
          <p:nvPr>
            <p:ph type="body" idx="1"/>
          </p:nvPr>
        </p:nvSpPr>
        <p:spPr>
          <a:xfrm>
            <a:off x="609600" y="1676400"/>
            <a:ext cx="7772400" cy="4114800"/>
          </a:xfrm>
        </p:spPr>
        <p:txBody>
          <a:bodyPr>
            <a:normAutofit/>
          </a:bodyPr>
          <a:lstStyle/>
          <a:p>
            <a:pPr>
              <a:lnSpc>
                <a:spcPct val="90000"/>
              </a:lnSpc>
              <a:buFontTx/>
              <a:buNone/>
            </a:pPr>
            <a:r>
              <a:rPr lang="en-US" b="1" dirty="0" smtClean="0">
                <a:solidFill>
                  <a:srgbClr val="0000FF"/>
                </a:solidFill>
              </a:rPr>
              <a:t>SPECIAL </a:t>
            </a:r>
            <a:r>
              <a:rPr lang="en-US" b="1" dirty="0">
                <a:solidFill>
                  <a:srgbClr val="0000FF"/>
                </a:solidFill>
              </a:rPr>
              <a:t>INSTRUCTIONS</a:t>
            </a:r>
          </a:p>
          <a:p>
            <a:pPr>
              <a:lnSpc>
                <a:spcPct val="90000"/>
              </a:lnSpc>
              <a:buClr>
                <a:srgbClr val="FF0000"/>
              </a:buClr>
              <a:buFont typeface="Wingdings" pitchFamily="2" charset="2"/>
              <a:buChar char="Ø"/>
            </a:pPr>
            <a:r>
              <a:rPr lang="en-US" sz="2800" dirty="0"/>
              <a:t>Can be given with </a:t>
            </a:r>
            <a:r>
              <a:rPr lang="en-US" sz="2800" dirty="0" smtClean="0"/>
              <a:t>or without food</a:t>
            </a:r>
            <a:endParaRPr lang="en-US" sz="2800" dirty="0"/>
          </a:p>
          <a:p>
            <a:pPr>
              <a:lnSpc>
                <a:spcPct val="90000"/>
              </a:lnSpc>
              <a:buClr>
                <a:srgbClr val="FF0000"/>
              </a:buClr>
              <a:buFont typeface="Wingdings" pitchFamily="2" charset="2"/>
              <a:buChar char="Ø"/>
            </a:pPr>
            <a:r>
              <a:rPr lang="en-US" sz="2800" dirty="0"/>
              <a:t>Severe </a:t>
            </a:r>
            <a:r>
              <a:rPr lang="en-US" sz="2800" dirty="0" err="1"/>
              <a:t>neutropaenia</a:t>
            </a:r>
            <a:r>
              <a:rPr lang="en-US" sz="2800" dirty="0"/>
              <a:t> or </a:t>
            </a:r>
            <a:r>
              <a:rPr lang="en-US" sz="2800" dirty="0" err="1" smtClean="0"/>
              <a:t>Anaemia</a:t>
            </a:r>
            <a:endParaRPr lang="en-US" sz="2800" dirty="0" smtClean="0"/>
          </a:p>
          <a:p>
            <a:pPr marL="742950" lvl="2" indent="-342900">
              <a:lnSpc>
                <a:spcPct val="90000"/>
              </a:lnSpc>
              <a:buClr>
                <a:srgbClr val="FF0000"/>
              </a:buClr>
              <a:buFont typeface="Wingdings" pitchFamily="2" charset="2"/>
              <a:buChar char="Ø"/>
            </a:pPr>
            <a:r>
              <a:rPr lang="en-US" sz="2000" dirty="0" smtClean="0"/>
              <a:t>Switch to ABC,d4T?, TDF(older patient)</a:t>
            </a:r>
            <a:endParaRPr lang="en-US" sz="2400" dirty="0" smtClean="0"/>
          </a:p>
          <a:p>
            <a:pPr>
              <a:lnSpc>
                <a:spcPct val="90000"/>
              </a:lnSpc>
              <a:buClr>
                <a:srgbClr val="FF0000"/>
              </a:buClr>
              <a:buFont typeface="Wingdings" pitchFamily="2" charset="2"/>
              <a:buChar char="Ø"/>
            </a:pPr>
            <a:r>
              <a:rPr lang="en-US" sz="2800" dirty="0" smtClean="0"/>
              <a:t>Capsules </a:t>
            </a:r>
            <a:r>
              <a:rPr lang="en-US" sz="2800" dirty="0"/>
              <a:t>are insoluble in water</a:t>
            </a:r>
          </a:p>
          <a:p>
            <a:pPr>
              <a:lnSpc>
                <a:spcPct val="90000"/>
              </a:lnSpc>
              <a:buClr>
                <a:srgbClr val="FF0000"/>
              </a:buClr>
              <a:buFont typeface="Wingdings" pitchFamily="2" charset="2"/>
              <a:buChar char="Ø"/>
            </a:pPr>
            <a:r>
              <a:rPr lang="en-US" sz="2800" dirty="0">
                <a:solidFill>
                  <a:srgbClr val="FF0000"/>
                </a:solidFill>
              </a:rPr>
              <a:t>Do not</a:t>
            </a:r>
            <a:r>
              <a:rPr lang="en-US" sz="2800" dirty="0"/>
              <a:t> give together with Stavudine</a:t>
            </a:r>
          </a:p>
        </p:txBody>
      </p:sp>
      <p:pic>
        <p:nvPicPr>
          <p:cNvPr id="150532" name="Picture 1028" descr="TRNGR118"/>
          <p:cNvPicPr>
            <a:picLocks noChangeAspect="1" noChangeArrowheads="1"/>
          </p:cNvPicPr>
          <p:nvPr/>
        </p:nvPicPr>
        <p:blipFill>
          <a:blip r:embed="rId2" cstate="print"/>
          <a:srcRect/>
          <a:stretch>
            <a:fillRect/>
          </a:stretch>
        </p:blipFill>
        <p:spPr bwMode="auto">
          <a:xfrm>
            <a:off x="6324600" y="2895600"/>
            <a:ext cx="2465388" cy="809625"/>
          </a:xfrm>
          <a:prstGeom prst="rect">
            <a:avLst/>
          </a:prstGeom>
          <a:noFill/>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1026"/>
          <p:cNvSpPr>
            <a:spLocks noGrp="1" noChangeArrowheads="1"/>
          </p:cNvSpPr>
          <p:nvPr>
            <p:ph type="title"/>
          </p:nvPr>
        </p:nvSpPr>
        <p:spPr>
          <a:xfrm>
            <a:off x="762000" y="0"/>
            <a:ext cx="7772400" cy="1143000"/>
          </a:xfrm>
        </p:spPr>
        <p:txBody>
          <a:bodyPr/>
          <a:lstStyle/>
          <a:p>
            <a:r>
              <a:rPr lang="en-US" sz="4800" b="1"/>
              <a:t>Zidovudine</a:t>
            </a:r>
          </a:p>
        </p:txBody>
      </p:sp>
      <p:sp>
        <p:nvSpPr>
          <p:cNvPr id="150531" name="Rectangle 1027"/>
          <p:cNvSpPr>
            <a:spLocks noGrp="1" noChangeArrowheads="1"/>
          </p:cNvSpPr>
          <p:nvPr>
            <p:ph type="body" idx="1"/>
          </p:nvPr>
        </p:nvSpPr>
        <p:spPr>
          <a:xfrm>
            <a:off x="609600" y="1676400"/>
            <a:ext cx="7772400" cy="4114800"/>
          </a:xfrm>
        </p:spPr>
        <p:txBody>
          <a:bodyPr>
            <a:normAutofit lnSpcReduction="10000"/>
          </a:bodyPr>
          <a:lstStyle/>
          <a:p>
            <a:pPr>
              <a:lnSpc>
                <a:spcPct val="90000"/>
              </a:lnSpc>
              <a:buClr>
                <a:srgbClr val="FF0000"/>
              </a:buClr>
              <a:buFont typeface="Wingdings" pitchFamily="2" charset="2"/>
              <a:buChar char="Ø"/>
            </a:pPr>
            <a:r>
              <a:rPr lang="en-US" sz="2800" dirty="0" err="1"/>
              <a:t>Haematologic</a:t>
            </a:r>
            <a:r>
              <a:rPr lang="en-US" sz="2800" dirty="0"/>
              <a:t>- </a:t>
            </a:r>
            <a:r>
              <a:rPr lang="en-US" sz="2800" dirty="0" err="1"/>
              <a:t>Anaemia</a:t>
            </a:r>
            <a:r>
              <a:rPr lang="en-US" sz="2800" dirty="0"/>
              <a:t>, </a:t>
            </a:r>
            <a:r>
              <a:rPr lang="en-US" sz="2800" dirty="0" err="1"/>
              <a:t>neutropaenia</a:t>
            </a:r>
            <a:endParaRPr lang="en-US" sz="2800" dirty="0"/>
          </a:p>
          <a:p>
            <a:pPr>
              <a:lnSpc>
                <a:spcPct val="90000"/>
              </a:lnSpc>
              <a:buClr>
                <a:srgbClr val="FF0000"/>
              </a:buClr>
              <a:buFont typeface="Wingdings" pitchFamily="2" charset="2"/>
              <a:buChar char="Ø"/>
            </a:pPr>
            <a:r>
              <a:rPr lang="en-US" sz="2800" dirty="0" err="1" smtClean="0"/>
              <a:t>Headache,nausea</a:t>
            </a:r>
            <a:r>
              <a:rPr lang="en-US" sz="2800" dirty="0" smtClean="0"/>
              <a:t>, vomiting </a:t>
            </a:r>
            <a:r>
              <a:rPr lang="en-US" sz="2800" dirty="0" err="1"/>
              <a:t>Myopathy,Myositis</a:t>
            </a:r>
            <a:endParaRPr lang="en-US" sz="2800" dirty="0"/>
          </a:p>
          <a:p>
            <a:pPr>
              <a:lnSpc>
                <a:spcPct val="90000"/>
              </a:lnSpc>
              <a:buClr>
                <a:srgbClr val="FF0000"/>
              </a:buClr>
              <a:buFont typeface="Wingdings" pitchFamily="2" charset="2"/>
              <a:buChar char="Ø"/>
            </a:pPr>
            <a:r>
              <a:rPr lang="en-US" sz="2800" dirty="0"/>
              <a:t>Liver </a:t>
            </a:r>
            <a:r>
              <a:rPr lang="en-US" sz="2800" dirty="0" err="1"/>
              <a:t>toxicity,Lactic</a:t>
            </a:r>
            <a:r>
              <a:rPr lang="en-US" sz="2800" dirty="0"/>
              <a:t> </a:t>
            </a:r>
            <a:r>
              <a:rPr lang="en-US" sz="2800" dirty="0" err="1" smtClean="0"/>
              <a:t>Acidosis,Lipoatrophy</a:t>
            </a:r>
            <a:endParaRPr lang="en-US" sz="2800" dirty="0"/>
          </a:p>
          <a:p>
            <a:pPr>
              <a:lnSpc>
                <a:spcPct val="90000"/>
              </a:lnSpc>
              <a:buFontTx/>
              <a:buNone/>
            </a:pPr>
            <a:r>
              <a:rPr lang="en-US" b="1" dirty="0">
                <a:solidFill>
                  <a:srgbClr val="0000FF"/>
                </a:solidFill>
              </a:rPr>
              <a:t>SPECIAL INSTRUCTIONS</a:t>
            </a:r>
          </a:p>
          <a:p>
            <a:pPr>
              <a:lnSpc>
                <a:spcPct val="90000"/>
              </a:lnSpc>
              <a:buClr>
                <a:srgbClr val="FF0000"/>
              </a:buClr>
              <a:buFont typeface="Wingdings" pitchFamily="2" charset="2"/>
              <a:buChar char="Ø"/>
            </a:pPr>
            <a:r>
              <a:rPr lang="en-US" sz="2800" dirty="0"/>
              <a:t>Can be given with </a:t>
            </a:r>
            <a:r>
              <a:rPr lang="en-US" sz="2800" dirty="0" smtClean="0"/>
              <a:t>or without food</a:t>
            </a:r>
            <a:endParaRPr lang="en-US" sz="2800" dirty="0"/>
          </a:p>
          <a:p>
            <a:pPr>
              <a:lnSpc>
                <a:spcPct val="90000"/>
              </a:lnSpc>
              <a:buClr>
                <a:srgbClr val="FF0000"/>
              </a:buClr>
              <a:buFont typeface="Wingdings" pitchFamily="2" charset="2"/>
              <a:buChar char="Ø"/>
            </a:pPr>
            <a:r>
              <a:rPr lang="en-US" sz="2800" dirty="0"/>
              <a:t>Severe </a:t>
            </a:r>
            <a:r>
              <a:rPr lang="en-US" sz="2800" dirty="0" err="1"/>
              <a:t>neutropaenia</a:t>
            </a:r>
            <a:r>
              <a:rPr lang="en-US" sz="2800" dirty="0"/>
              <a:t> or </a:t>
            </a:r>
            <a:r>
              <a:rPr lang="en-US" sz="2800" dirty="0" err="1" smtClean="0"/>
              <a:t>Anaemia</a:t>
            </a:r>
            <a:endParaRPr lang="en-US" sz="2800" dirty="0" smtClean="0"/>
          </a:p>
          <a:p>
            <a:pPr marL="742950" lvl="2" indent="-342900">
              <a:lnSpc>
                <a:spcPct val="90000"/>
              </a:lnSpc>
              <a:buClr>
                <a:srgbClr val="FF0000"/>
              </a:buClr>
              <a:buFont typeface="Wingdings" pitchFamily="2" charset="2"/>
              <a:buChar char="Ø"/>
            </a:pPr>
            <a:r>
              <a:rPr lang="en-US" sz="2000" dirty="0" smtClean="0"/>
              <a:t>Switch to ABC,d4T?, TDF(older patient)</a:t>
            </a:r>
            <a:endParaRPr lang="en-US" sz="2400" dirty="0" smtClean="0"/>
          </a:p>
          <a:p>
            <a:pPr>
              <a:lnSpc>
                <a:spcPct val="90000"/>
              </a:lnSpc>
              <a:buClr>
                <a:srgbClr val="FF0000"/>
              </a:buClr>
              <a:buFont typeface="Wingdings" pitchFamily="2" charset="2"/>
              <a:buChar char="Ø"/>
            </a:pPr>
            <a:r>
              <a:rPr lang="en-US" sz="2800" dirty="0" smtClean="0"/>
              <a:t>Capsules </a:t>
            </a:r>
            <a:r>
              <a:rPr lang="en-US" sz="2800" dirty="0"/>
              <a:t>are insoluble in water</a:t>
            </a:r>
          </a:p>
          <a:p>
            <a:pPr>
              <a:lnSpc>
                <a:spcPct val="90000"/>
              </a:lnSpc>
              <a:buClr>
                <a:srgbClr val="FF0000"/>
              </a:buClr>
              <a:buFont typeface="Wingdings" pitchFamily="2" charset="2"/>
              <a:buChar char="Ø"/>
            </a:pPr>
            <a:r>
              <a:rPr lang="en-US" sz="2800" dirty="0">
                <a:solidFill>
                  <a:srgbClr val="FF0000"/>
                </a:solidFill>
              </a:rPr>
              <a:t>Do not</a:t>
            </a:r>
            <a:r>
              <a:rPr lang="en-US" sz="2800" dirty="0"/>
              <a:t> give together with Stavudine</a:t>
            </a:r>
          </a:p>
        </p:txBody>
      </p:sp>
      <p:pic>
        <p:nvPicPr>
          <p:cNvPr id="150532" name="Picture 1028" descr="TRNGR118"/>
          <p:cNvPicPr>
            <a:picLocks noChangeAspect="1" noChangeArrowheads="1"/>
          </p:cNvPicPr>
          <p:nvPr/>
        </p:nvPicPr>
        <p:blipFill>
          <a:blip r:embed="rId2" cstate="print"/>
          <a:srcRect/>
          <a:stretch>
            <a:fillRect/>
          </a:stretch>
        </p:blipFill>
        <p:spPr bwMode="auto">
          <a:xfrm>
            <a:off x="6324600" y="2895600"/>
            <a:ext cx="2465388" cy="809625"/>
          </a:xfrm>
          <a:prstGeom prst="rect">
            <a:avLst/>
          </a:prstGeom>
          <a:noFill/>
        </p:spPr>
      </p:pic>
      <p:sp>
        <p:nvSpPr>
          <p:cNvPr id="150533" name="Text Box 1029"/>
          <p:cNvSpPr txBox="1">
            <a:spLocks noChangeArrowheads="1"/>
          </p:cNvSpPr>
          <p:nvPr/>
        </p:nvSpPr>
        <p:spPr bwMode="auto">
          <a:xfrm>
            <a:off x="533400" y="1143000"/>
            <a:ext cx="6858000" cy="579438"/>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rPr>
              <a:t>ADVERSE EFFECTS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228600"/>
            <a:ext cx="7772400" cy="1143000"/>
          </a:xfrm>
        </p:spPr>
        <p:txBody>
          <a:bodyPr/>
          <a:lstStyle/>
          <a:p>
            <a:r>
              <a:rPr lang="en-US" sz="4800" b="1"/>
              <a:t>Zidovudine</a:t>
            </a:r>
          </a:p>
        </p:txBody>
      </p:sp>
      <p:sp>
        <p:nvSpPr>
          <p:cNvPr id="100356" name="Text Box 4"/>
          <p:cNvSpPr txBox="1">
            <a:spLocks noChangeArrowheads="1"/>
          </p:cNvSpPr>
          <p:nvPr/>
        </p:nvSpPr>
        <p:spPr bwMode="auto">
          <a:xfrm>
            <a:off x="609600" y="1143000"/>
            <a:ext cx="3048000" cy="579438"/>
          </a:xfrm>
          <a:prstGeom prst="rect">
            <a:avLst/>
          </a:prstGeom>
          <a:noFill/>
          <a:ln w="9525">
            <a:noFill/>
            <a:miter lim="800000"/>
            <a:headEnd/>
            <a:tailEnd/>
          </a:ln>
          <a:effectLst/>
        </p:spPr>
        <p:txBody>
          <a:bodyPr>
            <a:spAutoFit/>
          </a:bodyPr>
          <a:lstStyle/>
          <a:p>
            <a:pPr>
              <a:spcBef>
                <a:spcPct val="50000"/>
              </a:spcBef>
            </a:pPr>
            <a:r>
              <a:rPr lang="en-US" sz="3200">
                <a:solidFill>
                  <a:srgbClr val="0000FF"/>
                </a:solidFill>
              </a:rPr>
              <a:t>DOSAGE</a:t>
            </a:r>
          </a:p>
        </p:txBody>
      </p:sp>
      <p:graphicFrame>
        <p:nvGraphicFramePr>
          <p:cNvPr id="100391" name="Group 39"/>
          <p:cNvGraphicFramePr>
            <a:graphicFrameLocks noGrp="1"/>
          </p:cNvGraphicFramePr>
          <p:nvPr>
            <p:ph type="tbl" idx="1"/>
          </p:nvPr>
        </p:nvGraphicFramePr>
        <p:xfrm>
          <a:off x="179512" y="1776984"/>
          <a:ext cx="8784976" cy="4768216"/>
        </p:xfrm>
        <a:graphic>
          <a:graphicData uri="http://schemas.openxmlformats.org/drawingml/2006/table">
            <a:tbl>
              <a:tblPr/>
              <a:tblGrid>
                <a:gridCol w="3384376"/>
                <a:gridCol w="5400600"/>
              </a:tblGrid>
              <a:tr h="1680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Premature infants &lt;35 weeks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1.5mg/kg/dose(</a:t>
                      </a:r>
                      <a:r>
                        <a:rPr kumimoji="0" lang="en-US" sz="2400" b="0" i="0" u="none" strike="noStrike" cap="none" normalizeH="0" baseline="0" dirty="0" err="1" smtClean="0">
                          <a:ln>
                            <a:noFill/>
                          </a:ln>
                          <a:solidFill>
                            <a:schemeClr val="tx1"/>
                          </a:solidFill>
                          <a:effectLst/>
                          <a:latin typeface="Times New Roman" pitchFamily="18" charset="0"/>
                        </a:rPr>
                        <a:t>ivi</a:t>
                      </a:r>
                      <a:r>
                        <a:rPr kumimoji="0" lang="en-US" sz="2400" b="0" i="0" u="none" strike="noStrike" cap="none" normalizeH="0" baseline="0" dirty="0" smtClean="0">
                          <a:ln>
                            <a:noFill/>
                          </a:ln>
                          <a:solidFill>
                            <a:schemeClr val="tx1"/>
                          </a:solidFill>
                          <a:effectLst/>
                          <a:latin typeface="Times New Roman" pitchFamily="18" charset="0"/>
                        </a:rPr>
                        <a:t>) or 2mg/kg/dose </a:t>
                      </a:r>
                      <a:r>
                        <a:rPr kumimoji="0" lang="en-US" sz="2400" b="0" i="0" u="none" strike="noStrike" cap="none" normalizeH="0" baseline="0" dirty="0" err="1" smtClean="0">
                          <a:ln>
                            <a:noFill/>
                          </a:ln>
                          <a:solidFill>
                            <a:schemeClr val="tx1"/>
                          </a:solidFill>
                          <a:effectLst/>
                          <a:latin typeface="Times New Roman" pitchFamily="18" charset="0"/>
                        </a:rPr>
                        <a:t>po</a:t>
                      </a:r>
                      <a:r>
                        <a:rPr kumimoji="0" lang="en-US" sz="2400" b="0" i="0" u="none" strike="noStrike" cap="none" normalizeH="0" baseline="0" dirty="0" smtClean="0">
                          <a:ln>
                            <a:noFill/>
                          </a:ln>
                          <a:solidFill>
                            <a:schemeClr val="tx1"/>
                          </a:solidFill>
                          <a:effectLst/>
                          <a:latin typeface="Times New Roman" pitchFamily="18" charset="0"/>
                        </a:rPr>
                        <a:t> 12 hourly. Inc to 8hrly at 2 weeks(</a:t>
                      </a:r>
                      <a:r>
                        <a:rPr kumimoji="0" lang="en-US" sz="2400" b="0" i="0" u="sng" strike="noStrike" cap="none" normalizeH="0" baseline="0" dirty="0" smtClean="0">
                          <a:ln>
                            <a:noFill/>
                          </a:ln>
                          <a:solidFill>
                            <a:schemeClr val="tx1"/>
                          </a:solidFill>
                          <a:effectLst/>
                          <a:latin typeface="Times New Roman" pitchFamily="18" charset="0"/>
                        </a:rPr>
                        <a:t>&gt;</a:t>
                      </a:r>
                      <a:r>
                        <a:rPr kumimoji="0" lang="en-US" sz="2400" b="0" i="0" u="none" strike="noStrike" cap="none" normalizeH="0" baseline="0" dirty="0" smtClean="0">
                          <a:ln>
                            <a:noFill/>
                          </a:ln>
                          <a:solidFill>
                            <a:schemeClr val="tx1"/>
                          </a:solidFill>
                          <a:effectLst/>
                          <a:latin typeface="Times New Roman" pitchFamily="18" charset="0"/>
                        </a:rPr>
                        <a:t> 30 weeks) or 4 weeks (&lt;30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Neonates (&lt; 6 weeks)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2mg/kg/dose </a:t>
                      </a:r>
                      <a:r>
                        <a:rPr kumimoji="0" lang="en-US" sz="2400" b="0" i="0" u="none" strike="noStrike" cap="none" normalizeH="0" baseline="0" dirty="0" err="1" smtClean="0">
                          <a:ln>
                            <a:noFill/>
                          </a:ln>
                          <a:solidFill>
                            <a:schemeClr val="tx1"/>
                          </a:solidFill>
                          <a:effectLst/>
                          <a:latin typeface="Times New Roman" pitchFamily="18" charset="0"/>
                        </a:rPr>
                        <a:t>po</a:t>
                      </a:r>
                      <a:r>
                        <a:rPr kumimoji="0" lang="en-US" sz="2400" b="0" i="0" u="none" strike="noStrike" cap="none" normalizeH="0" baseline="0" dirty="0" smtClean="0">
                          <a:ln>
                            <a:noFill/>
                          </a:ln>
                          <a:solidFill>
                            <a:schemeClr val="tx1"/>
                          </a:solidFill>
                          <a:effectLst/>
                          <a:latin typeface="Times New Roman" pitchFamily="18" charset="0"/>
                        </a:rPr>
                        <a:t> 6hrly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4mg/kg/dose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Paediatrics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180-240mg/m</a:t>
                      </a:r>
                      <a:r>
                        <a:rPr kumimoji="0" lang="en-US" sz="2400" b="0" i="0" u="none" strike="noStrike" cap="none" normalizeH="0" baseline="30000" dirty="0" smtClean="0">
                          <a:ln>
                            <a:noFill/>
                          </a:ln>
                          <a:solidFill>
                            <a:schemeClr val="tx1"/>
                          </a:solidFill>
                          <a:effectLst/>
                          <a:latin typeface="Times New Roman" pitchFamily="18" charset="0"/>
                          <a:cs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rPr>
                        <a:t>/dose 12 </a:t>
                      </a:r>
                      <a:r>
                        <a:rPr kumimoji="0" lang="en-US" sz="2400" b="0" i="0" u="none" strike="noStrike" cap="none" normalizeH="0" baseline="0" dirty="0" err="1" smtClean="0">
                          <a:ln>
                            <a:noFill/>
                          </a:ln>
                          <a:solidFill>
                            <a:schemeClr val="tx1"/>
                          </a:solidFill>
                          <a:effectLst/>
                          <a:latin typeface="Times New Roman" pitchFamily="18" charset="0"/>
                        </a:rPr>
                        <a:t>hrly</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Adolescent/Adult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300mg 12 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0389" name="Picture 37" descr="TRNGR118"/>
          <p:cNvPicPr>
            <a:picLocks noChangeAspect="1" noChangeArrowheads="1"/>
          </p:cNvPicPr>
          <p:nvPr/>
        </p:nvPicPr>
        <p:blipFill>
          <a:blip r:embed="rId2" cstate="print"/>
          <a:srcRect/>
          <a:stretch>
            <a:fillRect/>
          </a:stretch>
        </p:blipFill>
        <p:spPr bwMode="auto">
          <a:xfrm>
            <a:off x="3581400" y="990600"/>
            <a:ext cx="1951038" cy="641350"/>
          </a:xfrm>
          <a:prstGeom prst="rect">
            <a:avLst/>
          </a:prstGeom>
          <a:noFill/>
        </p:spPr>
      </p:pic>
      <p:sp>
        <p:nvSpPr>
          <p:cNvPr id="100390" name="Text Box 38"/>
          <p:cNvSpPr txBox="1">
            <a:spLocks noChangeArrowheads="1"/>
          </p:cNvSpPr>
          <p:nvPr/>
        </p:nvSpPr>
        <p:spPr bwMode="auto">
          <a:xfrm>
            <a:off x="1828800" y="533400"/>
            <a:ext cx="73152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AZT,ZDV)   - Retrovir             GlaxoSmithKline</a:t>
            </a:r>
            <a:endParaRPr lang="en-US">
              <a:solidFill>
                <a:srgbClr val="FF0000"/>
              </a:solidFill>
            </a:endParaRPr>
          </a:p>
        </p:txBody>
      </p:sp>
    </p:spTree>
  </p:cSld>
  <p:clrMapOvr>
    <a:masterClrMapping/>
  </p:clrMapOvr>
  <p:transition spd="med">
    <p:pull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b="1"/>
              <a:t>Didanosine</a:t>
            </a:r>
          </a:p>
        </p:txBody>
      </p:sp>
      <p:sp>
        <p:nvSpPr>
          <p:cNvPr id="113667" name="Rectangle 3"/>
          <p:cNvSpPr>
            <a:spLocks noGrp="1" noChangeArrowheads="1"/>
          </p:cNvSpPr>
          <p:nvPr>
            <p:ph type="body" idx="1"/>
          </p:nvPr>
        </p:nvSpPr>
        <p:spPr>
          <a:xfrm>
            <a:off x="685800" y="1556792"/>
            <a:ext cx="7772400" cy="4968552"/>
          </a:xfrm>
        </p:spPr>
        <p:txBody>
          <a:bodyPr>
            <a:normAutofit/>
          </a:bodyPr>
          <a:lstStyle/>
          <a:p>
            <a:pPr>
              <a:lnSpc>
                <a:spcPct val="90000"/>
              </a:lnSpc>
              <a:buFontTx/>
              <a:buNone/>
            </a:pPr>
            <a:endParaRPr lang="en-US" sz="2400" b="1" dirty="0">
              <a:solidFill>
                <a:srgbClr val="0000CC"/>
              </a:solidFill>
            </a:endParaRPr>
          </a:p>
        </p:txBody>
      </p:sp>
      <p:pic>
        <p:nvPicPr>
          <p:cNvPr id="113668" name="Picture 4" descr="ANMAQ031"/>
          <p:cNvPicPr>
            <a:picLocks noChangeAspect="1" noChangeArrowheads="1"/>
          </p:cNvPicPr>
          <p:nvPr/>
        </p:nvPicPr>
        <p:blipFill>
          <a:blip r:embed="rId2" cstate="print"/>
          <a:srcRect/>
          <a:stretch>
            <a:fillRect/>
          </a:stretch>
        </p:blipFill>
        <p:spPr bwMode="auto">
          <a:xfrm>
            <a:off x="2555776" y="2348880"/>
            <a:ext cx="3672560" cy="3672560"/>
          </a:xfrm>
          <a:prstGeom prst="rect">
            <a:avLst/>
          </a:prstGeom>
          <a:noFill/>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b="1" dirty="0"/>
              <a:t>Didanosine</a:t>
            </a:r>
          </a:p>
        </p:txBody>
      </p:sp>
      <p:sp>
        <p:nvSpPr>
          <p:cNvPr id="113667" name="Rectangle 3"/>
          <p:cNvSpPr>
            <a:spLocks noGrp="1" noChangeArrowheads="1"/>
          </p:cNvSpPr>
          <p:nvPr>
            <p:ph type="body" idx="1"/>
          </p:nvPr>
        </p:nvSpPr>
        <p:spPr>
          <a:xfrm>
            <a:off x="685800" y="1556792"/>
            <a:ext cx="7772400" cy="4968552"/>
          </a:xfrm>
        </p:spPr>
        <p:txBody>
          <a:bodyPr>
            <a:normAutofit fontScale="77500" lnSpcReduction="20000"/>
          </a:bodyPr>
          <a:lstStyle/>
          <a:p>
            <a:pPr>
              <a:lnSpc>
                <a:spcPct val="90000"/>
              </a:lnSpc>
              <a:buFontTx/>
              <a:buNone/>
            </a:pPr>
            <a:r>
              <a:rPr lang="en-US" sz="2400" b="1" dirty="0">
                <a:solidFill>
                  <a:srgbClr val="0000FF"/>
                </a:solidFill>
              </a:rPr>
              <a:t>SPECIAL </a:t>
            </a:r>
            <a:r>
              <a:rPr lang="en-US" sz="2400" b="1" dirty="0" smtClean="0">
                <a:solidFill>
                  <a:srgbClr val="0000FF"/>
                </a:solidFill>
              </a:rPr>
              <a:t>INSTRUCTIONS</a:t>
            </a:r>
          </a:p>
          <a:p>
            <a:pPr>
              <a:lnSpc>
                <a:spcPct val="90000"/>
              </a:lnSpc>
              <a:buFontTx/>
              <a:buNone/>
            </a:pPr>
            <a:r>
              <a:rPr lang="en-US" sz="2400" b="1" dirty="0" smtClean="0">
                <a:solidFill>
                  <a:srgbClr val="0000FF"/>
                </a:solidFill>
              </a:rPr>
              <a:t>Buffered Tablets</a:t>
            </a:r>
            <a:endParaRPr lang="en-US" sz="2400" b="1" dirty="0">
              <a:solidFill>
                <a:srgbClr val="0000FF"/>
              </a:solidFill>
            </a:endParaRPr>
          </a:p>
          <a:p>
            <a:pPr>
              <a:lnSpc>
                <a:spcPct val="90000"/>
              </a:lnSpc>
              <a:buClr>
                <a:srgbClr val="FF0000"/>
              </a:buClr>
              <a:buFont typeface="Wingdings" pitchFamily="2" charset="2"/>
              <a:buChar char="Ø"/>
            </a:pPr>
            <a:r>
              <a:rPr lang="en-US" sz="2400" dirty="0"/>
              <a:t>Tablets can be chewed or dispersed in 30ml of water or clear apple juice</a:t>
            </a:r>
          </a:p>
          <a:p>
            <a:pPr>
              <a:lnSpc>
                <a:spcPct val="90000"/>
              </a:lnSpc>
              <a:buClr>
                <a:srgbClr val="FF0000"/>
              </a:buClr>
              <a:buFont typeface="Wingdings" pitchFamily="2" charset="2"/>
              <a:buChar char="Ø"/>
            </a:pPr>
            <a:r>
              <a:rPr lang="en-US" sz="2400" dirty="0"/>
              <a:t>Administer </a:t>
            </a:r>
            <a:r>
              <a:rPr lang="en-US" sz="2400" dirty="0" smtClean="0"/>
              <a:t> tablets on </a:t>
            </a:r>
            <a:r>
              <a:rPr lang="en-US" sz="2400" dirty="0"/>
              <a:t>empty stomach ½  hour before or 1 hour after a meal</a:t>
            </a:r>
          </a:p>
          <a:p>
            <a:pPr>
              <a:lnSpc>
                <a:spcPct val="90000"/>
              </a:lnSpc>
              <a:buClr>
                <a:srgbClr val="FF0000"/>
              </a:buClr>
              <a:buFont typeface="Wingdings" pitchFamily="2" charset="2"/>
              <a:buChar char="Ø"/>
            </a:pPr>
            <a:r>
              <a:rPr lang="en-US" sz="2400" dirty="0" smtClean="0"/>
              <a:t>Tablets </a:t>
            </a:r>
            <a:r>
              <a:rPr lang="en-US" sz="2400" dirty="0"/>
              <a:t>contain Buffer. Always give at least </a:t>
            </a:r>
            <a:r>
              <a:rPr lang="en-US" sz="2400" b="1" dirty="0">
                <a:solidFill>
                  <a:srgbClr val="FF0000"/>
                </a:solidFill>
              </a:rPr>
              <a:t>2</a:t>
            </a:r>
            <a:r>
              <a:rPr lang="en-US" sz="2400" dirty="0"/>
              <a:t> tablets together to get the right dose of buffer</a:t>
            </a:r>
          </a:p>
          <a:p>
            <a:pPr>
              <a:lnSpc>
                <a:spcPct val="90000"/>
              </a:lnSpc>
              <a:buClr>
                <a:srgbClr val="FF0000"/>
              </a:buClr>
              <a:buFont typeface="Wingdings" pitchFamily="2" charset="2"/>
              <a:buChar char="Ø"/>
            </a:pPr>
            <a:r>
              <a:rPr lang="en-US" sz="2400" dirty="0"/>
              <a:t>Give </a:t>
            </a:r>
            <a:r>
              <a:rPr lang="en-US" sz="2400" dirty="0" smtClean="0"/>
              <a:t>Lopinavir/ritonavir 1 hour after or 2 hours before </a:t>
            </a:r>
            <a:r>
              <a:rPr lang="en-US" sz="2400" dirty="0"/>
              <a:t>ddI </a:t>
            </a:r>
            <a:endParaRPr lang="en-US" sz="2400" dirty="0" smtClean="0"/>
          </a:p>
          <a:p>
            <a:pPr>
              <a:lnSpc>
                <a:spcPct val="90000"/>
              </a:lnSpc>
              <a:buClr>
                <a:srgbClr val="FF0000"/>
              </a:buClr>
              <a:buFont typeface="Wingdings" pitchFamily="2" charset="2"/>
              <a:buChar char="Ø"/>
            </a:pPr>
            <a:r>
              <a:rPr lang="en-US" sz="2400" dirty="0" smtClean="0"/>
              <a:t>Limited </a:t>
            </a:r>
            <a:r>
              <a:rPr lang="en-US" sz="2400" dirty="0"/>
              <a:t>data for once daily dosing in children but does aid </a:t>
            </a:r>
            <a:r>
              <a:rPr lang="en-US" sz="2400" dirty="0" smtClean="0"/>
              <a:t>adherence</a:t>
            </a:r>
          </a:p>
          <a:p>
            <a:pPr>
              <a:lnSpc>
                <a:spcPct val="90000"/>
              </a:lnSpc>
              <a:buClr>
                <a:srgbClr val="FF0000"/>
              </a:buClr>
              <a:buFont typeface="Wingdings" pitchFamily="2" charset="2"/>
              <a:buChar char="Ø"/>
            </a:pPr>
            <a:endParaRPr lang="en-US" sz="2400" dirty="0" smtClean="0"/>
          </a:p>
          <a:p>
            <a:pPr>
              <a:lnSpc>
                <a:spcPct val="90000"/>
              </a:lnSpc>
              <a:buClr>
                <a:srgbClr val="FF0000"/>
              </a:buClr>
              <a:buNone/>
            </a:pPr>
            <a:r>
              <a:rPr lang="en-US" sz="2600" b="1" dirty="0" smtClean="0">
                <a:solidFill>
                  <a:srgbClr val="0000CC"/>
                </a:solidFill>
              </a:rPr>
              <a:t>Solution</a:t>
            </a:r>
          </a:p>
          <a:p>
            <a:pPr>
              <a:lnSpc>
                <a:spcPct val="90000"/>
              </a:lnSpc>
              <a:buClr>
                <a:srgbClr val="FF0000"/>
              </a:buClr>
              <a:buFont typeface="Wingdings" pitchFamily="2" charset="2"/>
              <a:buChar char="Ø"/>
            </a:pPr>
            <a:r>
              <a:rPr lang="en-US" sz="2400" dirty="0" smtClean="0"/>
              <a:t>Oral solution needs to be reconstituted with antacid. Shake well. Is stable for 30 days in Fridge</a:t>
            </a:r>
          </a:p>
          <a:p>
            <a:pPr>
              <a:lnSpc>
                <a:spcPct val="90000"/>
              </a:lnSpc>
              <a:buClr>
                <a:srgbClr val="FF0000"/>
              </a:buClr>
              <a:buFont typeface="Wingdings" pitchFamily="2" charset="2"/>
              <a:buChar char="Ø"/>
            </a:pPr>
            <a:endParaRPr lang="en-US" sz="2400" dirty="0" smtClean="0"/>
          </a:p>
          <a:p>
            <a:pPr>
              <a:lnSpc>
                <a:spcPct val="90000"/>
              </a:lnSpc>
              <a:buClr>
                <a:srgbClr val="FF0000"/>
              </a:buClr>
              <a:buNone/>
            </a:pPr>
            <a:r>
              <a:rPr lang="en-US" sz="2400" b="1" dirty="0" smtClean="0">
                <a:solidFill>
                  <a:srgbClr val="0000CC"/>
                </a:solidFill>
              </a:rPr>
              <a:t>EC capsules</a:t>
            </a:r>
          </a:p>
          <a:p>
            <a:pPr>
              <a:lnSpc>
                <a:spcPct val="90000"/>
              </a:lnSpc>
              <a:buClr>
                <a:srgbClr val="FF0000"/>
              </a:buClr>
              <a:buFont typeface="Wingdings" pitchFamily="2" charset="2"/>
              <a:buChar char="Ø"/>
            </a:pPr>
            <a:r>
              <a:rPr lang="en-US" sz="2400" dirty="0" smtClean="0"/>
              <a:t>Must still be given on empty stomach</a:t>
            </a:r>
          </a:p>
          <a:p>
            <a:pPr>
              <a:lnSpc>
                <a:spcPct val="90000"/>
              </a:lnSpc>
              <a:buClr>
                <a:srgbClr val="FF0000"/>
              </a:buClr>
              <a:buFont typeface="Wingdings" pitchFamily="2" charset="2"/>
              <a:buChar char="Ø"/>
            </a:pPr>
            <a:r>
              <a:rPr lang="en-US" sz="2400" dirty="0" smtClean="0"/>
              <a:t>Can be given together with Aluvia tablets on an empty stomach</a:t>
            </a:r>
          </a:p>
          <a:p>
            <a:pPr>
              <a:lnSpc>
                <a:spcPct val="90000"/>
              </a:lnSpc>
              <a:buClr>
                <a:srgbClr val="FF0000"/>
              </a:buClr>
              <a:buFont typeface="Wingdings" pitchFamily="2" charset="2"/>
              <a:buChar char="Ø"/>
            </a:pPr>
            <a:r>
              <a:rPr lang="en-US" sz="2400" dirty="0" smtClean="0"/>
              <a:t>Kaletra solution must still be separated from </a:t>
            </a:r>
            <a:r>
              <a:rPr lang="en-US" sz="2400" dirty="0" err="1" smtClean="0"/>
              <a:t>Videx</a:t>
            </a:r>
            <a:r>
              <a:rPr lang="en-US" sz="2400" dirty="0" smtClean="0"/>
              <a:t> EC by 1-2 hours</a:t>
            </a:r>
          </a:p>
          <a:p>
            <a:pPr>
              <a:lnSpc>
                <a:spcPct val="90000"/>
              </a:lnSpc>
              <a:buClr>
                <a:srgbClr val="FF0000"/>
              </a:buClr>
              <a:buNone/>
            </a:pPr>
            <a:r>
              <a:rPr lang="en-US" sz="2400" b="1" dirty="0" smtClean="0">
                <a:solidFill>
                  <a:srgbClr val="0000CC"/>
                </a:solidFill>
              </a:rPr>
              <a:t>	</a:t>
            </a:r>
            <a:endParaRPr lang="en-US" sz="2400" b="1" dirty="0">
              <a:solidFill>
                <a:srgbClr val="0000CC"/>
              </a:solidFill>
            </a:endParaRPr>
          </a:p>
        </p:txBody>
      </p:sp>
      <p:pic>
        <p:nvPicPr>
          <p:cNvPr id="113668" name="Picture 4" descr="ANMAQ031"/>
          <p:cNvPicPr>
            <a:picLocks noChangeAspect="1" noChangeArrowheads="1"/>
          </p:cNvPicPr>
          <p:nvPr/>
        </p:nvPicPr>
        <p:blipFill>
          <a:blip r:embed="rId2" cstate="print"/>
          <a:srcRect/>
          <a:stretch>
            <a:fillRect/>
          </a:stretch>
        </p:blipFill>
        <p:spPr bwMode="auto">
          <a:xfrm>
            <a:off x="6934200" y="228600"/>
            <a:ext cx="1990725" cy="1990725"/>
          </a:xfrm>
          <a:prstGeom prst="rect">
            <a:avLst/>
          </a:prstGeom>
          <a:noFill/>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228600"/>
            <a:ext cx="7772400" cy="1143000"/>
          </a:xfrm>
        </p:spPr>
        <p:txBody>
          <a:bodyPr/>
          <a:lstStyle/>
          <a:p>
            <a:r>
              <a:rPr lang="en-US" b="1"/>
              <a:t>Didanosine</a:t>
            </a:r>
          </a:p>
        </p:txBody>
      </p:sp>
      <p:sp>
        <p:nvSpPr>
          <p:cNvPr id="111619" name="Rectangle 3"/>
          <p:cNvSpPr>
            <a:spLocks noGrp="1" noChangeArrowheads="1"/>
          </p:cNvSpPr>
          <p:nvPr>
            <p:ph type="body" idx="1"/>
          </p:nvPr>
        </p:nvSpPr>
        <p:spPr>
          <a:xfrm>
            <a:off x="457200" y="990600"/>
            <a:ext cx="7772400" cy="5534744"/>
          </a:xfrm>
        </p:spPr>
        <p:txBody>
          <a:bodyPr>
            <a:normAutofit/>
          </a:bodyPr>
          <a:lstStyle/>
          <a:p>
            <a:pPr>
              <a:lnSpc>
                <a:spcPct val="90000"/>
              </a:lnSpc>
              <a:buFontTx/>
              <a:buNone/>
            </a:pPr>
            <a:r>
              <a:rPr lang="en-US" sz="2800" dirty="0"/>
              <a:t> 	</a:t>
            </a:r>
            <a:r>
              <a:rPr lang="en-US" b="1" dirty="0" smtClean="0">
                <a:solidFill>
                  <a:srgbClr val="0000FF"/>
                </a:solidFill>
              </a:rPr>
              <a:t>DRUG INTERACTIONS</a:t>
            </a:r>
          </a:p>
          <a:p>
            <a:pPr>
              <a:buFont typeface="Wingdings" pitchFamily="2" charset="2"/>
              <a:buChar char="Ø"/>
            </a:pPr>
            <a:r>
              <a:rPr lang="en-ZA" dirty="0" smtClean="0"/>
              <a:t>ddI serum concentrations are increased when ddI is </a:t>
            </a:r>
            <a:r>
              <a:rPr lang="en-ZA" dirty="0" err="1" smtClean="0"/>
              <a:t>coadministered</a:t>
            </a:r>
            <a:r>
              <a:rPr lang="en-ZA" dirty="0" smtClean="0"/>
              <a:t> with TDF. Avoid this combination if possible</a:t>
            </a:r>
          </a:p>
          <a:p>
            <a:pPr>
              <a:lnSpc>
                <a:spcPct val="90000"/>
              </a:lnSpc>
              <a:buClr>
                <a:srgbClr val="FF0000"/>
              </a:buClr>
              <a:buFont typeface="Wingdings" pitchFamily="2" charset="2"/>
              <a:buChar char="Ø"/>
            </a:pPr>
            <a:r>
              <a:rPr lang="en-US" sz="2800" dirty="0" smtClean="0"/>
              <a:t>Mitochondrial toxicity increased if given with d4T-AVOID</a:t>
            </a:r>
          </a:p>
          <a:p>
            <a:pPr>
              <a:lnSpc>
                <a:spcPct val="90000"/>
              </a:lnSpc>
              <a:buClr>
                <a:srgbClr val="FF0000"/>
              </a:buClr>
              <a:buFont typeface="Wingdings" pitchFamily="2" charset="2"/>
              <a:buChar char="Ø"/>
            </a:pPr>
            <a:r>
              <a:rPr lang="en-US" sz="2800" dirty="0" smtClean="0"/>
              <a:t>   </a:t>
            </a:r>
            <a:r>
              <a:rPr lang="en-US" sz="2800" dirty="0"/>
              <a:t>Absorption of </a:t>
            </a:r>
            <a:r>
              <a:rPr lang="en-US" sz="2800" dirty="0" err="1"/>
              <a:t>Tetracyclines</a:t>
            </a:r>
            <a:r>
              <a:rPr lang="en-US" sz="2800" dirty="0"/>
              <a:t> &amp; </a:t>
            </a:r>
            <a:r>
              <a:rPr lang="en-US" sz="2800" dirty="0" err="1"/>
              <a:t>Fluoroquinolines</a:t>
            </a:r>
            <a:r>
              <a:rPr lang="en-US" sz="2800" dirty="0"/>
              <a:t>. Separate by 2 hours </a:t>
            </a:r>
          </a:p>
          <a:p>
            <a:pPr>
              <a:lnSpc>
                <a:spcPct val="90000"/>
              </a:lnSpc>
              <a:buClr>
                <a:srgbClr val="FF0000"/>
              </a:buClr>
              <a:buFont typeface="Wingdings" pitchFamily="2" charset="2"/>
              <a:buChar char="Ø"/>
            </a:pPr>
            <a:r>
              <a:rPr lang="en-US" sz="2800" dirty="0"/>
              <a:t>ddI    Absorption of Protease Inhibitors. Separate by 1-2 </a:t>
            </a:r>
            <a:r>
              <a:rPr lang="en-US" sz="2800" dirty="0" smtClean="0"/>
              <a:t>hours or use  EC ddI</a:t>
            </a:r>
            <a:endParaRPr lang="en-US" sz="2800" dirty="0"/>
          </a:p>
          <a:p>
            <a:pPr>
              <a:lnSpc>
                <a:spcPct val="90000"/>
              </a:lnSpc>
              <a:buFontTx/>
              <a:buNone/>
            </a:pPr>
            <a:endParaRPr lang="en-US" sz="4000" b="1" dirty="0">
              <a:solidFill>
                <a:srgbClr val="0000FF"/>
              </a:solidFill>
            </a:endParaRPr>
          </a:p>
        </p:txBody>
      </p:sp>
      <p:pic>
        <p:nvPicPr>
          <p:cNvPr id="111620" name="Picture 4" descr="ANMAQ031"/>
          <p:cNvPicPr>
            <a:picLocks noChangeAspect="1" noChangeArrowheads="1"/>
          </p:cNvPicPr>
          <p:nvPr/>
        </p:nvPicPr>
        <p:blipFill>
          <a:blip r:embed="rId2" cstate="print"/>
          <a:srcRect/>
          <a:stretch>
            <a:fillRect/>
          </a:stretch>
        </p:blipFill>
        <p:spPr bwMode="auto">
          <a:xfrm>
            <a:off x="7596336" y="0"/>
            <a:ext cx="1784350" cy="1784350"/>
          </a:xfrm>
          <a:prstGeom prst="rect">
            <a:avLst/>
          </a:prstGeom>
          <a:noFill/>
        </p:spPr>
      </p:pic>
      <p:sp>
        <p:nvSpPr>
          <p:cNvPr id="111622" name="Line 6"/>
          <p:cNvSpPr>
            <a:spLocks noChangeShapeType="1"/>
          </p:cNvSpPr>
          <p:nvPr/>
        </p:nvSpPr>
        <p:spPr bwMode="auto">
          <a:xfrm>
            <a:off x="1219200" y="3962400"/>
            <a:ext cx="0" cy="304800"/>
          </a:xfrm>
          <a:prstGeom prst="line">
            <a:avLst/>
          </a:prstGeom>
          <a:noFill/>
          <a:ln w="9525">
            <a:solidFill>
              <a:schemeClr val="tx1"/>
            </a:solidFill>
            <a:round/>
            <a:headEnd/>
            <a:tailEnd type="triangle" w="med" len="med"/>
          </a:ln>
          <a:effectLst/>
        </p:spPr>
        <p:txBody>
          <a:bodyPr wrap="none" anchor="ctr"/>
          <a:lstStyle/>
          <a:p>
            <a:endParaRPr lang="en-ZA"/>
          </a:p>
        </p:txBody>
      </p:sp>
      <p:sp>
        <p:nvSpPr>
          <p:cNvPr id="111623" name="Line 7"/>
          <p:cNvSpPr>
            <a:spLocks noChangeShapeType="1"/>
          </p:cNvSpPr>
          <p:nvPr/>
        </p:nvSpPr>
        <p:spPr bwMode="auto">
          <a:xfrm>
            <a:off x="971600" y="4941168"/>
            <a:ext cx="0" cy="304800"/>
          </a:xfrm>
          <a:prstGeom prst="line">
            <a:avLst/>
          </a:prstGeom>
          <a:noFill/>
          <a:ln w="9525">
            <a:solidFill>
              <a:schemeClr val="tx1"/>
            </a:solidFill>
            <a:round/>
            <a:headEnd/>
            <a:tailEnd type="triangle" w="med" len="med"/>
          </a:ln>
          <a:effectLst/>
        </p:spPr>
        <p:txBody>
          <a:bodyPr wrap="none" anchor="ctr"/>
          <a:lstStyle/>
          <a:p>
            <a:endParaRPr lang="en-ZA"/>
          </a:p>
        </p:txBody>
      </p:sp>
      <p:sp>
        <p:nvSpPr>
          <p:cNvPr id="111625" name="Line 9"/>
          <p:cNvSpPr>
            <a:spLocks noChangeShapeType="1"/>
          </p:cNvSpPr>
          <p:nvPr/>
        </p:nvSpPr>
        <p:spPr bwMode="auto">
          <a:xfrm>
            <a:off x="1475656" y="5589240"/>
            <a:ext cx="0" cy="304800"/>
          </a:xfrm>
          <a:prstGeom prst="line">
            <a:avLst/>
          </a:prstGeom>
          <a:noFill/>
          <a:ln w="9525">
            <a:solidFill>
              <a:schemeClr val="tx1"/>
            </a:solidFill>
            <a:round/>
            <a:headEnd/>
            <a:tailEnd type="triangle" w="med" len="med"/>
          </a:ln>
          <a:effectLst/>
        </p:spPr>
        <p:txBody>
          <a:bodyPr wrap="none" anchor="ctr"/>
          <a:lstStyle/>
          <a:p>
            <a:endParaRPr lang="en-ZA"/>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228600"/>
            <a:ext cx="7772400" cy="1143000"/>
          </a:xfrm>
        </p:spPr>
        <p:txBody>
          <a:bodyPr/>
          <a:lstStyle/>
          <a:p>
            <a:r>
              <a:rPr lang="en-US" b="1"/>
              <a:t>Didanosine</a:t>
            </a:r>
          </a:p>
        </p:txBody>
      </p:sp>
      <p:sp>
        <p:nvSpPr>
          <p:cNvPr id="111619" name="Rectangle 3"/>
          <p:cNvSpPr>
            <a:spLocks noGrp="1" noChangeArrowheads="1"/>
          </p:cNvSpPr>
          <p:nvPr>
            <p:ph type="body" idx="1"/>
          </p:nvPr>
        </p:nvSpPr>
        <p:spPr>
          <a:xfrm>
            <a:off x="457200" y="990600"/>
            <a:ext cx="7772400" cy="5534744"/>
          </a:xfrm>
        </p:spPr>
        <p:txBody>
          <a:bodyPr>
            <a:normAutofit fontScale="92500" lnSpcReduction="20000"/>
          </a:bodyPr>
          <a:lstStyle/>
          <a:p>
            <a:pPr>
              <a:lnSpc>
                <a:spcPct val="90000"/>
              </a:lnSpc>
              <a:buFontTx/>
              <a:buNone/>
            </a:pPr>
            <a:r>
              <a:rPr lang="en-US" sz="2800" dirty="0"/>
              <a:t> 	</a:t>
            </a:r>
            <a:r>
              <a:rPr lang="en-US" sz="2800" dirty="0" err="1"/>
              <a:t>Diarrhoea</a:t>
            </a:r>
            <a:r>
              <a:rPr lang="en-US" sz="2800" dirty="0"/>
              <a:t> ,Abdominal Pain, nausea &amp; vomiting</a:t>
            </a:r>
          </a:p>
          <a:p>
            <a:pPr>
              <a:lnSpc>
                <a:spcPct val="90000"/>
              </a:lnSpc>
            </a:pPr>
            <a:r>
              <a:rPr lang="en-US" sz="2800" dirty="0"/>
              <a:t>Peripheral neuropathy, Pancreatitis</a:t>
            </a:r>
          </a:p>
          <a:p>
            <a:pPr>
              <a:lnSpc>
                <a:spcPct val="90000"/>
              </a:lnSpc>
            </a:pPr>
            <a:r>
              <a:rPr lang="en-US" sz="2800" dirty="0"/>
              <a:t>Electrolyte abnormalities, </a:t>
            </a:r>
            <a:r>
              <a:rPr lang="en-US" sz="2800" dirty="0" err="1"/>
              <a:t>Hyperuricaemia</a:t>
            </a:r>
            <a:endParaRPr lang="en-US" sz="2800" dirty="0"/>
          </a:p>
          <a:p>
            <a:pPr>
              <a:lnSpc>
                <a:spcPct val="90000"/>
              </a:lnSpc>
            </a:pPr>
            <a:r>
              <a:rPr lang="en-US" sz="2800" dirty="0"/>
              <a:t>Lactic acidosis , Increased Liver enzymes</a:t>
            </a:r>
          </a:p>
          <a:p>
            <a:pPr>
              <a:lnSpc>
                <a:spcPct val="90000"/>
              </a:lnSpc>
            </a:pPr>
            <a:r>
              <a:rPr lang="en-US" sz="2800" dirty="0"/>
              <a:t>Retinal </a:t>
            </a:r>
            <a:r>
              <a:rPr lang="en-US" sz="2800" dirty="0" err="1"/>
              <a:t>depigmentation</a:t>
            </a:r>
            <a:r>
              <a:rPr lang="en-US" sz="2800" dirty="0"/>
              <a:t> </a:t>
            </a:r>
          </a:p>
          <a:p>
            <a:pPr>
              <a:lnSpc>
                <a:spcPct val="90000"/>
              </a:lnSpc>
              <a:buFontTx/>
              <a:buNone/>
            </a:pPr>
            <a:r>
              <a:rPr lang="en-US" b="1" dirty="0">
                <a:solidFill>
                  <a:srgbClr val="0000FF"/>
                </a:solidFill>
              </a:rPr>
              <a:t>DRUG </a:t>
            </a:r>
            <a:r>
              <a:rPr lang="en-US" b="1" dirty="0" smtClean="0">
                <a:solidFill>
                  <a:srgbClr val="0000FF"/>
                </a:solidFill>
              </a:rPr>
              <a:t>INTERACTIONS</a:t>
            </a:r>
          </a:p>
          <a:p>
            <a:pPr>
              <a:buFont typeface="Wingdings" pitchFamily="2" charset="2"/>
              <a:buChar char="Ø"/>
            </a:pPr>
            <a:r>
              <a:rPr lang="en-ZA" dirty="0" smtClean="0"/>
              <a:t>ddI serum concentrations are increased when ddI is </a:t>
            </a:r>
            <a:r>
              <a:rPr lang="en-ZA" dirty="0" err="1" smtClean="0"/>
              <a:t>coadministered</a:t>
            </a:r>
            <a:r>
              <a:rPr lang="en-ZA" dirty="0" smtClean="0"/>
              <a:t> with TDF. Avoid this combination if possible</a:t>
            </a:r>
          </a:p>
          <a:p>
            <a:pPr>
              <a:lnSpc>
                <a:spcPct val="90000"/>
              </a:lnSpc>
              <a:buClr>
                <a:srgbClr val="FF0000"/>
              </a:buClr>
              <a:buFont typeface="Wingdings" pitchFamily="2" charset="2"/>
              <a:buChar char="Ø"/>
            </a:pPr>
            <a:r>
              <a:rPr lang="en-US" sz="2800" dirty="0" smtClean="0"/>
              <a:t>Mitochondrial toxicity increased if given with d4T-AVOID</a:t>
            </a:r>
          </a:p>
          <a:p>
            <a:pPr>
              <a:lnSpc>
                <a:spcPct val="90000"/>
              </a:lnSpc>
              <a:buClr>
                <a:srgbClr val="FF0000"/>
              </a:buClr>
              <a:buFont typeface="Wingdings" pitchFamily="2" charset="2"/>
              <a:buChar char="Ø"/>
            </a:pPr>
            <a:r>
              <a:rPr lang="en-US" sz="2800" dirty="0" smtClean="0"/>
              <a:t>   </a:t>
            </a:r>
            <a:r>
              <a:rPr lang="en-US" sz="2800" dirty="0"/>
              <a:t>Absorption of </a:t>
            </a:r>
            <a:r>
              <a:rPr lang="en-US" sz="2800" dirty="0" err="1"/>
              <a:t>Tetracyclines</a:t>
            </a:r>
            <a:r>
              <a:rPr lang="en-US" sz="2800" dirty="0"/>
              <a:t> &amp; </a:t>
            </a:r>
            <a:r>
              <a:rPr lang="en-US" sz="2800" dirty="0" err="1"/>
              <a:t>Fluoroquinolines</a:t>
            </a:r>
            <a:r>
              <a:rPr lang="en-US" sz="2800" dirty="0"/>
              <a:t>. Separate by 2 hours </a:t>
            </a:r>
          </a:p>
          <a:p>
            <a:pPr>
              <a:lnSpc>
                <a:spcPct val="90000"/>
              </a:lnSpc>
              <a:buClr>
                <a:srgbClr val="FF0000"/>
              </a:buClr>
              <a:buFont typeface="Wingdings" pitchFamily="2" charset="2"/>
              <a:buChar char="Ø"/>
            </a:pPr>
            <a:r>
              <a:rPr lang="en-US" sz="2800" dirty="0"/>
              <a:t>ddI    Absorption of Protease Inhibitors. Separate by 1-2 </a:t>
            </a:r>
            <a:r>
              <a:rPr lang="en-US" sz="2800" dirty="0" smtClean="0"/>
              <a:t>hours or use  EC ddI</a:t>
            </a:r>
            <a:endParaRPr lang="en-US" sz="2800" dirty="0"/>
          </a:p>
          <a:p>
            <a:pPr>
              <a:lnSpc>
                <a:spcPct val="90000"/>
              </a:lnSpc>
              <a:buFontTx/>
              <a:buNone/>
            </a:pPr>
            <a:endParaRPr lang="en-US" sz="4000" b="1" dirty="0">
              <a:solidFill>
                <a:srgbClr val="0000FF"/>
              </a:solidFill>
            </a:endParaRPr>
          </a:p>
        </p:txBody>
      </p:sp>
      <p:pic>
        <p:nvPicPr>
          <p:cNvPr id="111620" name="Picture 4" descr="ANMAQ031"/>
          <p:cNvPicPr>
            <a:picLocks noChangeAspect="1" noChangeArrowheads="1"/>
          </p:cNvPicPr>
          <p:nvPr/>
        </p:nvPicPr>
        <p:blipFill>
          <a:blip r:embed="rId2" cstate="print"/>
          <a:srcRect/>
          <a:stretch>
            <a:fillRect/>
          </a:stretch>
        </p:blipFill>
        <p:spPr bwMode="auto">
          <a:xfrm>
            <a:off x="7164288" y="908720"/>
            <a:ext cx="1784350" cy="1784350"/>
          </a:xfrm>
          <a:prstGeom prst="rect">
            <a:avLst/>
          </a:prstGeom>
          <a:noFill/>
        </p:spPr>
      </p:pic>
      <p:sp>
        <p:nvSpPr>
          <p:cNvPr id="111621" name="Text Box 5"/>
          <p:cNvSpPr txBox="1">
            <a:spLocks noChangeArrowheads="1"/>
          </p:cNvSpPr>
          <p:nvPr/>
        </p:nvSpPr>
        <p:spPr bwMode="auto">
          <a:xfrm>
            <a:off x="533400" y="533400"/>
            <a:ext cx="8610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00FF"/>
                </a:solidFill>
              </a:rPr>
              <a:t>ADVERSE EFFECTS</a:t>
            </a:r>
          </a:p>
        </p:txBody>
      </p:sp>
      <p:sp>
        <p:nvSpPr>
          <p:cNvPr id="111622" name="Line 6"/>
          <p:cNvSpPr>
            <a:spLocks noChangeShapeType="1"/>
          </p:cNvSpPr>
          <p:nvPr/>
        </p:nvSpPr>
        <p:spPr bwMode="auto">
          <a:xfrm>
            <a:off x="1219200" y="3962400"/>
            <a:ext cx="0" cy="304800"/>
          </a:xfrm>
          <a:prstGeom prst="line">
            <a:avLst/>
          </a:prstGeom>
          <a:noFill/>
          <a:ln w="9525">
            <a:solidFill>
              <a:schemeClr val="tx1"/>
            </a:solidFill>
            <a:round/>
            <a:headEnd/>
            <a:tailEnd type="triangle" w="med" len="med"/>
          </a:ln>
          <a:effectLst/>
        </p:spPr>
        <p:txBody>
          <a:bodyPr wrap="none" anchor="ctr"/>
          <a:lstStyle/>
          <a:p>
            <a:endParaRPr lang="en-ZA"/>
          </a:p>
        </p:txBody>
      </p:sp>
      <p:sp>
        <p:nvSpPr>
          <p:cNvPr id="111623" name="Line 7"/>
          <p:cNvSpPr>
            <a:spLocks noChangeShapeType="1"/>
          </p:cNvSpPr>
          <p:nvPr/>
        </p:nvSpPr>
        <p:spPr bwMode="auto">
          <a:xfrm>
            <a:off x="971600" y="4941168"/>
            <a:ext cx="0" cy="304800"/>
          </a:xfrm>
          <a:prstGeom prst="line">
            <a:avLst/>
          </a:prstGeom>
          <a:noFill/>
          <a:ln w="9525">
            <a:solidFill>
              <a:schemeClr val="tx1"/>
            </a:solidFill>
            <a:round/>
            <a:headEnd/>
            <a:tailEnd type="triangle" w="med" len="med"/>
          </a:ln>
          <a:effectLst/>
        </p:spPr>
        <p:txBody>
          <a:bodyPr wrap="none" anchor="ctr"/>
          <a:lstStyle/>
          <a:p>
            <a:endParaRPr lang="en-ZA"/>
          </a:p>
        </p:txBody>
      </p:sp>
      <p:sp>
        <p:nvSpPr>
          <p:cNvPr id="111625" name="Line 9"/>
          <p:cNvSpPr>
            <a:spLocks noChangeShapeType="1"/>
          </p:cNvSpPr>
          <p:nvPr/>
        </p:nvSpPr>
        <p:spPr bwMode="auto">
          <a:xfrm>
            <a:off x="1475656" y="5589240"/>
            <a:ext cx="0" cy="304800"/>
          </a:xfrm>
          <a:prstGeom prst="line">
            <a:avLst/>
          </a:prstGeom>
          <a:noFill/>
          <a:ln w="9525">
            <a:solidFill>
              <a:schemeClr val="tx1"/>
            </a:solidFill>
            <a:round/>
            <a:headEnd/>
            <a:tailEnd type="triangle" w="med" len="med"/>
          </a:ln>
          <a:effectLst/>
        </p:spPr>
        <p:txBody>
          <a:bodyPr wrap="none" anchor="ctr"/>
          <a:lstStyle/>
          <a:p>
            <a:endParaRPr lang="en-ZA"/>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27584" y="-243408"/>
            <a:ext cx="7772400" cy="1143000"/>
          </a:xfrm>
        </p:spPr>
        <p:txBody>
          <a:bodyPr/>
          <a:lstStyle/>
          <a:p>
            <a:r>
              <a:rPr lang="en-US" b="1" dirty="0"/>
              <a:t>Didanosine</a:t>
            </a:r>
          </a:p>
        </p:txBody>
      </p:sp>
      <p:graphicFrame>
        <p:nvGraphicFramePr>
          <p:cNvPr id="109602" name="Group 34"/>
          <p:cNvGraphicFramePr>
            <a:graphicFrameLocks noGrp="1"/>
          </p:cNvGraphicFramePr>
          <p:nvPr>
            <p:ph type="tbl" idx="1"/>
          </p:nvPr>
        </p:nvGraphicFramePr>
        <p:xfrm>
          <a:off x="467544" y="1057656"/>
          <a:ext cx="7772400" cy="5800344"/>
        </p:xfrm>
        <a:graphic>
          <a:graphicData uri="http://schemas.openxmlformats.org/drawingml/2006/table">
            <a:tbl>
              <a:tblPr/>
              <a:tblGrid>
                <a:gridCol w="3886200"/>
                <a:gridCol w="38862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Neonates (2 weeks to &lt;3 months</a:t>
                      </a:r>
                      <a:r>
                        <a:rPr kumimoji="0" lang="en-US" sz="24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50mg/m</a:t>
                      </a:r>
                      <a:r>
                        <a:rPr kumimoji="0" lang="en-US" sz="2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rPr>
                        <a:t>/dose 12hourly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Infants 3 months to 8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100 mg/m</a:t>
                      </a:r>
                      <a:r>
                        <a:rPr kumimoji="0" lang="en-US" sz="2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rPr>
                        <a:t>/dose 12hourly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2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Paediatrics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90–150mg /m</a:t>
                      </a:r>
                      <a:r>
                        <a:rPr kumimoji="0" lang="en-US" sz="2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rPr>
                        <a:t>/dose 12 hourly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Some experts give 180-300 mg/m</a:t>
                      </a:r>
                      <a:r>
                        <a:rPr kumimoji="0" lang="en-US" sz="28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rPr>
                        <a:t>/dose once 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4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Adolescent/Adult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BW&gt;60kg 400mg once daily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BW&lt;60kg 250mg once 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9586" name="Text Box 18"/>
          <p:cNvSpPr txBox="1">
            <a:spLocks noChangeArrowheads="1"/>
          </p:cNvSpPr>
          <p:nvPr/>
        </p:nvSpPr>
        <p:spPr bwMode="auto">
          <a:xfrm>
            <a:off x="395536" y="476672"/>
            <a:ext cx="19812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00FF"/>
                </a:solidFill>
              </a:rPr>
              <a:t>DOSAGE</a:t>
            </a:r>
          </a:p>
        </p:txBody>
      </p:sp>
      <p:pic>
        <p:nvPicPr>
          <p:cNvPr id="109603" name="Picture 35" descr="ANMAQ031"/>
          <p:cNvPicPr>
            <a:picLocks noChangeAspect="1" noChangeArrowheads="1"/>
          </p:cNvPicPr>
          <p:nvPr/>
        </p:nvPicPr>
        <p:blipFill>
          <a:blip r:embed="rId2" cstate="print"/>
          <a:srcRect/>
          <a:stretch>
            <a:fillRect/>
          </a:stretch>
        </p:blipFill>
        <p:spPr bwMode="auto">
          <a:xfrm>
            <a:off x="7956376" y="0"/>
            <a:ext cx="1392019" cy="1392019"/>
          </a:xfrm>
          <a:prstGeom prst="rect">
            <a:avLst/>
          </a:prstGeom>
          <a:noFill/>
        </p:spPr>
      </p:pic>
      <p:sp>
        <p:nvSpPr>
          <p:cNvPr id="109604" name="Text Box 36"/>
          <p:cNvSpPr txBox="1">
            <a:spLocks noChangeArrowheads="1"/>
          </p:cNvSpPr>
          <p:nvPr/>
        </p:nvSpPr>
        <p:spPr bwMode="auto">
          <a:xfrm>
            <a:off x="2123728" y="692696"/>
            <a:ext cx="9144000" cy="457200"/>
          </a:xfrm>
          <a:prstGeom prst="rect">
            <a:avLst/>
          </a:prstGeom>
          <a:noFill/>
          <a:ln w="9525">
            <a:noFill/>
            <a:miter lim="800000"/>
            <a:headEnd/>
            <a:tailEnd/>
          </a:ln>
          <a:effectLst/>
        </p:spPr>
        <p:txBody>
          <a:bodyPr>
            <a:spAutoFit/>
          </a:bodyPr>
          <a:lstStyle/>
          <a:p>
            <a:pPr eaLnBrk="0" hangingPunct="0"/>
            <a:r>
              <a:rPr lang="en-US" b="1" dirty="0">
                <a:solidFill>
                  <a:srgbClr val="FF0000"/>
                </a:solidFill>
              </a:rPr>
              <a:t>	(ddI)	</a:t>
            </a:r>
            <a:r>
              <a:rPr lang="en-US" b="1" dirty="0" err="1">
                <a:solidFill>
                  <a:srgbClr val="FF0000"/>
                </a:solidFill>
              </a:rPr>
              <a:t>Videx</a:t>
            </a:r>
            <a:r>
              <a:rPr lang="en-US" b="1" dirty="0">
                <a:solidFill>
                  <a:srgbClr val="FF0000"/>
                </a:solidFill>
              </a:rPr>
              <a:t>	    BMS</a:t>
            </a:r>
            <a:endParaRPr lang="en-US" b="1" dirty="0"/>
          </a:p>
        </p:txBody>
      </p:sp>
    </p:spTree>
  </p:cSld>
  <p:clrMapOvr>
    <a:masterClrMapping/>
  </p:clrMapOvr>
  <p:transition spd="med">
    <p:pull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10348</TotalTime>
  <Words>6004</Words>
  <Application>Microsoft Office PowerPoint</Application>
  <PresentationFormat>On-screen Show (4:3)</PresentationFormat>
  <Paragraphs>898</Paragraphs>
  <Slides>115</Slides>
  <Notes>2</Notes>
  <HiddenSlides>33</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Office Theme</vt:lpstr>
      <vt:lpstr>Slide 1</vt:lpstr>
      <vt:lpstr>New Regimens for DOH and Private Sector in SA</vt:lpstr>
      <vt:lpstr>FIRST LINE</vt:lpstr>
      <vt:lpstr>Abacavir +3TC Backbone</vt:lpstr>
      <vt:lpstr>IMPAACT P1060</vt:lpstr>
      <vt:lpstr>IMPAACT P1060</vt:lpstr>
      <vt:lpstr>Nucleoside Reverse Transcriptase Inhibitors (NRTI's)</vt:lpstr>
      <vt:lpstr>NRTIS</vt:lpstr>
      <vt:lpstr>3TC,Lamivudine</vt:lpstr>
      <vt:lpstr>Lamivudine</vt:lpstr>
      <vt:lpstr>Lamivudine</vt:lpstr>
      <vt:lpstr>Lamivudine</vt:lpstr>
      <vt:lpstr>Lamivudine</vt:lpstr>
      <vt:lpstr>Lamividine</vt:lpstr>
      <vt:lpstr>Slide 15</vt:lpstr>
      <vt:lpstr>3TC dosage</vt:lpstr>
      <vt:lpstr>Can 3TC and Abacavir be given once daily?</vt:lpstr>
      <vt:lpstr>Lamivudine</vt:lpstr>
      <vt:lpstr>Abacavir</vt:lpstr>
      <vt:lpstr>Abacavir</vt:lpstr>
      <vt:lpstr>Abacavir</vt:lpstr>
      <vt:lpstr>Slide 22</vt:lpstr>
      <vt:lpstr>Abacavir Hypersensitivity Reaction</vt:lpstr>
      <vt:lpstr>Abacavir Hypersensitivity Reaction</vt:lpstr>
      <vt:lpstr>Abacavir Hypersensitivity Reaction</vt:lpstr>
      <vt:lpstr>Abacavir Hypersensitivity Reaction</vt:lpstr>
      <vt:lpstr>Abacavir Hypersensitivity Reaction</vt:lpstr>
      <vt:lpstr>Abacavir</vt:lpstr>
      <vt:lpstr>Abacavir</vt:lpstr>
      <vt:lpstr>Abacavir</vt:lpstr>
      <vt:lpstr>Can Abacavir be given once daily?</vt:lpstr>
      <vt:lpstr>Kivexa®</vt:lpstr>
      <vt:lpstr>Stavudine</vt:lpstr>
      <vt:lpstr>Stavudine</vt:lpstr>
      <vt:lpstr>Stavudine</vt:lpstr>
      <vt:lpstr>Stavudine</vt:lpstr>
      <vt:lpstr>Lopinavir/ritonavir</vt:lpstr>
      <vt:lpstr>Lopinavir/ritonavir</vt:lpstr>
      <vt:lpstr>Lopinavir/ritonavir</vt:lpstr>
      <vt:lpstr>Can you crush or halve Aluvia tabs?</vt:lpstr>
      <vt:lpstr>Can you crush or halve Aluvia tabs</vt:lpstr>
      <vt:lpstr>Can you crush or halve Aluvia tabs</vt:lpstr>
      <vt:lpstr>What is the Dose of Kaletra®/Aluvia®</vt:lpstr>
      <vt:lpstr>Lopinavir/ritonavir (Kaletra)</vt:lpstr>
      <vt:lpstr>Dosages</vt:lpstr>
      <vt:lpstr>Lopinavir/r (Kaletra®) in children younger than 24 months</vt:lpstr>
      <vt:lpstr>Lopinavir/r (Kaletra®) in children younger than 24 months</vt:lpstr>
      <vt:lpstr>What is the Dose of Kaletra®/Aluvia®</vt:lpstr>
      <vt:lpstr>Infants &lt; 6 months of Age</vt:lpstr>
      <vt:lpstr>Slide 50</vt:lpstr>
      <vt:lpstr>Slide 51</vt:lpstr>
      <vt:lpstr>Infants &lt; 6 months of Age</vt:lpstr>
      <vt:lpstr>Infants &lt; 6 months of Age</vt:lpstr>
      <vt:lpstr>What about premature infants?</vt:lpstr>
      <vt:lpstr>What about premature infants?</vt:lpstr>
      <vt:lpstr>What about premature infants?</vt:lpstr>
      <vt:lpstr>What about premature infants?</vt:lpstr>
      <vt:lpstr>What if the Child needs 1½ tabs. Do you give 1 0r 2?</vt:lpstr>
      <vt:lpstr>What if the Child needs 1½ tabs. Do you give 1 0r 2</vt:lpstr>
      <vt:lpstr>Pharmacokinetics and Safety of Lopinavir/ritonavir Doses Greater than 300 mg/m2/ in Children and Adolescents with HIV Infection</vt:lpstr>
      <vt:lpstr>What if the Child needs 1½ tabs. Do you give 1 0r 2?</vt:lpstr>
      <vt:lpstr>Can you give Aluvia® 100/25 together with Aluvia® 200/50</vt:lpstr>
      <vt:lpstr>Can Kaletra be given once daily in children</vt:lpstr>
      <vt:lpstr>Can Kaletra be given once daily in Children?</vt:lpstr>
      <vt:lpstr>Can Kaletra be given once daily in children</vt:lpstr>
      <vt:lpstr>Can Kaletra be given once daily in Children?</vt:lpstr>
      <vt:lpstr>Pharmacokinetics of lopinavir in HIV type-1-infected children taking the new tablet formulation once daily. </vt:lpstr>
      <vt:lpstr>Koncert</vt:lpstr>
      <vt:lpstr>KONCERT trial</vt:lpstr>
      <vt:lpstr>KONCERT TRIAL</vt:lpstr>
      <vt:lpstr>Can Kaletra given once daily in Children</vt:lpstr>
      <vt:lpstr>Lopinavir/ritonavir</vt:lpstr>
      <vt:lpstr>Lopinavir/ritonavir</vt:lpstr>
      <vt:lpstr>Ritonavir</vt:lpstr>
      <vt:lpstr>Ritonavir</vt:lpstr>
      <vt:lpstr>Ritonavir</vt:lpstr>
      <vt:lpstr>Ritonavir</vt:lpstr>
      <vt:lpstr>Efavirenz</vt:lpstr>
      <vt:lpstr>Efavirenz</vt:lpstr>
      <vt:lpstr>Efavirenz</vt:lpstr>
      <vt:lpstr>Efavirenz</vt:lpstr>
      <vt:lpstr>Efavirenz</vt:lpstr>
      <vt:lpstr>Efavirenz</vt:lpstr>
      <vt:lpstr>Weight based vs Body Surface Area BSA based</vt:lpstr>
      <vt:lpstr>Weight Base Dosage Chart</vt:lpstr>
      <vt:lpstr>Slide 86</vt:lpstr>
      <vt:lpstr>Weight Base Dosage Chart</vt:lpstr>
      <vt:lpstr>Weight Base Dosage Chart</vt:lpstr>
      <vt:lpstr>Conclusion</vt:lpstr>
      <vt:lpstr>Slide 90</vt:lpstr>
      <vt:lpstr>Zidovudine</vt:lpstr>
      <vt:lpstr>Zidovudine</vt:lpstr>
      <vt:lpstr>Zidovudine</vt:lpstr>
      <vt:lpstr>Zidovudine</vt:lpstr>
      <vt:lpstr>Didanosine</vt:lpstr>
      <vt:lpstr>Didanosine</vt:lpstr>
      <vt:lpstr>Didanosine</vt:lpstr>
      <vt:lpstr>Didanosine</vt:lpstr>
      <vt:lpstr>Didanosine</vt:lpstr>
      <vt:lpstr>Tenofovir</vt:lpstr>
      <vt:lpstr>Tenofovir</vt:lpstr>
      <vt:lpstr>NNRTIS</vt:lpstr>
      <vt:lpstr>Nevirapine</vt:lpstr>
      <vt:lpstr>Nevirapine</vt:lpstr>
      <vt:lpstr>Nevirapine</vt:lpstr>
      <vt:lpstr>Nevirapine</vt:lpstr>
      <vt:lpstr>Nevirapine</vt:lpstr>
      <vt:lpstr>Protease Inhibitors (PIs)</vt:lpstr>
      <vt:lpstr>Atazanavir</vt:lpstr>
      <vt:lpstr>Atazanavir</vt:lpstr>
      <vt:lpstr>Atazanavir</vt:lpstr>
      <vt:lpstr>Atazanavir</vt:lpstr>
      <vt:lpstr>Atazanavir</vt:lpstr>
      <vt:lpstr>Conclusion</vt:lpstr>
      <vt:lpstr>Practical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llevin</dc:creator>
  <cp:lastModifiedBy>llevin</cp:lastModifiedBy>
  <cp:revision>111</cp:revision>
  <dcterms:created xsi:type="dcterms:W3CDTF">2011-09-12T11:17:02Z</dcterms:created>
  <dcterms:modified xsi:type="dcterms:W3CDTF">2011-11-18T08:49:12Z</dcterms:modified>
</cp:coreProperties>
</file>